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Red Hat Text"/>
      <p:regular r:id="rId16"/>
    </p:embeddedFont>
    <p:embeddedFont>
      <p:font typeface="Red Hat Text"/>
      <p:regular r:id="rId17"/>
    </p:embeddedFont>
    <p:embeddedFont>
      <p:font typeface="Red Hat Text"/>
      <p:regular r:id="rId18"/>
    </p:embeddedFont>
    <p:embeddedFont>
      <p:font typeface="Red Hat Text"/>
      <p:regular r:id="rId19"/>
    </p:embeddedFont>
    <p:embeddedFont>
      <p:font typeface="Roboto Light"/>
      <p:regular r:id="rId20"/>
    </p:embeddedFont>
    <p:embeddedFont>
      <p:font typeface="Roboto Light"/>
      <p:regular r:id="rId21"/>
    </p:embeddedFont>
    <p:embeddedFont>
      <p:font typeface="Roboto Light"/>
      <p:regular r:id="rId22"/>
    </p:embeddedFont>
    <p:embeddedFont>
      <p:font typeface="Roboto Ligh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564600"/>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1F1E1E"/>
                </a:solidFill>
                <a:latin typeface="Red Hat Text" pitchFamily="34" charset="0"/>
                <a:ea typeface="Red Hat Text" pitchFamily="34" charset="-122"/>
                <a:cs typeface="Red Hat Text" pitchFamily="34" charset="-120"/>
              </a:rPr>
              <a:t>Introduction à la Méthodologie Scrum</a:t>
            </a:r>
            <a:endParaRPr lang="en-US" sz="4400" dirty="0"/>
          </a:p>
        </p:txBody>
      </p:sp>
      <p:sp>
        <p:nvSpPr>
          <p:cNvPr id="4" name="Text 1"/>
          <p:cNvSpPr/>
          <p:nvPr/>
        </p:nvSpPr>
        <p:spPr>
          <a:xfrm>
            <a:off x="837724" y="3331607"/>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Scrum est un </a:t>
            </a:r>
            <a:pPr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cadre de travail agile</a:t>
            </a:r>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qui permet de développer un produit en s'adaptant rapidement aux changements et aux besoins du client. Il repose sur une approche </a:t>
            </a:r>
            <a:pPr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itérative et incrémentale</a:t>
            </a:r>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où le travail est divisé en cycles courts appelés </a:t>
            </a:r>
            <a:pPr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sprints</a:t>
            </a:r>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a:t>
            </a:r>
            <a:endParaRPr lang="en-US" sz="1850" dirty="0"/>
          </a:p>
        </p:txBody>
      </p:sp>
      <p:sp>
        <p:nvSpPr>
          <p:cNvPr id="5" name="Text 2"/>
          <p:cNvSpPr/>
          <p:nvPr/>
        </p:nvSpPr>
        <p:spPr>
          <a:xfrm>
            <a:off x="837724" y="5132903"/>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Cette présentation vous guidera à travers les principes fondamentaux de Scrum, ses rôles clés, ses événements structurants et ses artefacts essentiels, ainsi que les bénéfices de cette méthodologie pour vos projets.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1243" y="925473"/>
            <a:ext cx="7218164" cy="541853"/>
          </a:xfrm>
          <a:prstGeom prst="rect">
            <a:avLst/>
          </a:prstGeom>
          <a:noFill/>
          <a:ln/>
        </p:spPr>
        <p:txBody>
          <a:bodyPr wrap="none" lIns="0" tIns="0" rIns="0" bIns="0" rtlCol="0" anchor="t"/>
          <a:lstStyle/>
          <a:p>
            <a:pPr indent="0" marL="0">
              <a:lnSpc>
                <a:spcPts val="4250"/>
              </a:lnSpc>
              <a:buNone/>
            </a:pPr>
            <a:r>
              <a:rPr lang="en-US" sz="3400" dirty="0">
                <a:solidFill>
                  <a:srgbClr val="1F1E1E"/>
                </a:solidFill>
                <a:latin typeface="Red Hat Text" pitchFamily="34" charset="0"/>
                <a:ea typeface="Red Hat Text" pitchFamily="34" charset="-122"/>
                <a:cs typeface="Red Hat Text" pitchFamily="34" charset="-120"/>
              </a:rPr>
              <a:t>Les Valeurs Fondamentales de Scrum</a:t>
            </a:r>
            <a:endParaRPr lang="en-US" sz="3400" dirty="0"/>
          </a:p>
        </p:txBody>
      </p:sp>
      <p:sp>
        <p:nvSpPr>
          <p:cNvPr id="4" name="Shape 1"/>
          <p:cNvSpPr/>
          <p:nvPr/>
        </p:nvSpPr>
        <p:spPr>
          <a:xfrm>
            <a:off x="6131243" y="1950839"/>
            <a:ext cx="322421" cy="322421"/>
          </a:xfrm>
          <a:prstGeom prst="roundRect">
            <a:avLst>
              <a:gd name="adj" fmla="val 8572"/>
            </a:avLst>
          </a:prstGeom>
          <a:solidFill>
            <a:srgbClr val="F3E8E8"/>
          </a:solidFill>
          <a:ln/>
        </p:spPr>
      </p:sp>
      <p:sp>
        <p:nvSpPr>
          <p:cNvPr id="5" name="Text 2"/>
          <p:cNvSpPr/>
          <p:nvPr/>
        </p:nvSpPr>
        <p:spPr>
          <a:xfrm>
            <a:off x="6637853" y="1950839"/>
            <a:ext cx="2167652" cy="270986"/>
          </a:xfrm>
          <a:prstGeom prst="rect">
            <a:avLst/>
          </a:prstGeom>
          <a:noFill/>
          <a:ln/>
        </p:spPr>
        <p:txBody>
          <a:bodyPr wrap="none" lIns="0" tIns="0" rIns="0" bIns="0" rtlCol="0" anchor="t"/>
          <a:lstStyle/>
          <a:p>
            <a:pPr indent="0" marL="0">
              <a:lnSpc>
                <a:spcPts val="2100"/>
              </a:lnSpc>
              <a:buNone/>
            </a:pPr>
            <a:r>
              <a:rPr lang="en-US" sz="1700" dirty="0">
                <a:solidFill>
                  <a:srgbClr val="3B3535"/>
                </a:solidFill>
                <a:latin typeface="Red Hat Text" pitchFamily="34" charset="0"/>
                <a:ea typeface="Red Hat Text" pitchFamily="34" charset="-122"/>
                <a:cs typeface="Red Hat Text" pitchFamily="34" charset="-120"/>
              </a:rPr>
              <a:t>Engagement</a:t>
            </a:r>
            <a:endParaRPr lang="en-US" sz="1700" dirty="0"/>
          </a:p>
        </p:txBody>
      </p:sp>
      <p:sp>
        <p:nvSpPr>
          <p:cNvPr id="6" name="Text 3"/>
          <p:cNvSpPr/>
          <p:nvPr/>
        </p:nvSpPr>
        <p:spPr>
          <a:xfrm>
            <a:off x="6637853" y="2332315"/>
            <a:ext cx="7347704" cy="589598"/>
          </a:xfrm>
          <a:prstGeom prst="rect">
            <a:avLst/>
          </a:prstGeom>
          <a:noFill/>
          <a:ln/>
        </p:spPr>
        <p:txBody>
          <a:bodyPr wrap="square" lIns="0" tIns="0" rIns="0" bIns="0" rtlCol="0" anchor="t"/>
          <a:lstStyle/>
          <a:p>
            <a:pPr indent="0" marL="0">
              <a:lnSpc>
                <a:spcPts val="2300"/>
              </a:lnSpc>
              <a:buNone/>
            </a:pPr>
            <a:r>
              <a:rPr lang="en-US" sz="1450" dirty="0">
                <a:solidFill>
                  <a:srgbClr val="3B3535"/>
                </a:solidFill>
                <a:latin typeface="Roboto Light" pitchFamily="34" charset="0"/>
                <a:ea typeface="Roboto Light" pitchFamily="34" charset="-122"/>
                <a:cs typeface="Roboto Light" pitchFamily="34" charset="-120"/>
              </a:rPr>
              <a:t>L'équipe s'engage collectivement à atteindre les objectifs fixés pour le sprint. Chaque membre prend ses responsabilités et s'investit pleinement dans la réussite du projet.</a:t>
            </a:r>
            <a:endParaRPr lang="en-US" sz="1450" dirty="0"/>
          </a:p>
        </p:txBody>
      </p:sp>
      <p:sp>
        <p:nvSpPr>
          <p:cNvPr id="7" name="Shape 4"/>
          <p:cNvSpPr/>
          <p:nvPr/>
        </p:nvSpPr>
        <p:spPr>
          <a:xfrm>
            <a:off x="6131243" y="3313271"/>
            <a:ext cx="322421" cy="322421"/>
          </a:xfrm>
          <a:prstGeom prst="roundRect">
            <a:avLst>
              <a:gd name="adj" fmla="val 8572"/>
            </a:avLst>
          </a:prstGeom>
          <a:solidFill>
            <a:srgbClr val="F3E8E8"/>
          </a:solidFill>
          <a:ln/>
        </p:spPr>
      </p:sp>
      <p:sp>
        <p:nvSpPr>
          <p:cNvPr id="8" name="Text 5"/>
          <p:cNvSpPr/>
          <p:nvPr/>
        </p:nvSpPr>
        <p:spPr>
          <a:xfrm>
            <a:off x="6637853" y="3313271"/>
            <a:ext cx="2167652" cy="270986"/>
          </a:xfrm>
          <a:prstGeom prst="rect">
            <a:avLst/>
          </a:prstGeom>
          <a:noFill/>
          <a:ln/>
        </p:spPr>
        <p:txBody>
          <a:bodyPr wrap="none" lIns="0" tIns="0" rIns="0" bIns="0" rtlCol="0" anchor="t"/>
          <a:lstStyle/>
          <a:p>
            <a:pPr indent="0" marL="0">
              <a:lnSpc>
                <a:spcPts val="2100"/>
              </a:lnSpc>
              <a:buNone/>
            </a:pPr>
            <a:r>
              <a:rPr lang="en-US" sz="1700" dirty="0">
                <a:solidFill>
                  <a:srgbClr val="3B3535"/>
                </a:solidFill>
                <a:latin typeface="Red Hat Text" pitchFamily="34" charset="0"/>
                <a:ea typeface="Red Hat Text" pitchFamily="34" charset="-122"/>
                <a:cs typeface="Red Hat Text" pitchFamily="34" charset="-120"/>
              </a:rPr>
              <a:t>Courage</a:t>
            </a:r>
            <a:endParaRPr lang="en-US" sz="1700" dirty="0"/>
          </a:p>
        </p:txBody>
      </p:sp>
      <p:sp>
        <p:nvSpPr>
          <p:cNvPr id="9" name="Text 6"/>
          <p:cNvSpPr/>
          <p:nvPr/>
        </p:nvSpPr>
        <p:spPr>
          <a:xfrm>
            <a:off x="6637853" y="3694748"/>
            <a:ext cx="7347704" cy="884396"/>
          </a:xfrm>
          <a:prstGeom prst="rect">
            <a:avLst/>
          </a:prstGeom>
          <a:noFill/>
          <a:ln/>
        </p:spPr>
        <p:txBody>
          <a:bodyPr wrap="square" lIns="0" tIns="0" rIns="0" bIns="0" rtlCol="0" anchor="t"/>
          <a:lstStyle/>
          <a:p>
            <a:pPr indent="0" marL="0">
              <a:lnSpc>
                <a:spcPts val="2300"/>
              </a:lnSpc>
              <a:buNone/>
            </a:pPr>
            <a:r>
              <a:rPr lang="en-US" sz="1450" dirty="0">
                <a:solidFill>
                  <a:srgbClr val="3B3535"/>
                </a:solidFill>
                <a:latin typeface="Roboto Light" pitchFamily="34" charset="0"/>
                <a:ea typeface="Roboto Light" pitchFamily="34" charset="-122"/>
                <a:cs typeface="Roboto Light" pitchFamily="34" charset="-120"/>
              </a:rPr>
              <a:t>Les membres de l'équipe font preuve de courage pour affronter les défis et les changements inhérents au développement de produit, et pour être transparents sur les problèmes rencontrés.</a:t>
            </a:r>
            <a:endParaRPr lang="en-US" sz="1450" dirty="0"/>
          </a:p>
        </p:txBody>
      </p:sp>
      <p:sp>
        <p:nvSpPr>
          <p:cNvPr id="10" name="Shape 7"/>
          <p:cNvSpPr/>
          <p:nvPr/>
        </p:nvSpPr>
        <p:spPr>
          <a:xfrm>
            <a:off x="6131243" y="4970502"/>
            <a:ext cx="322421" cy="322421"/>
          </a:xfrm>
          <a:prstGeom prst="roundRect">
            <a:avLst>
              <a:gd name="adj" fmla="val 8572"/>
            </a:avLst>
          </a:prstGeom>
          <a:solidFill>
            <a:srgbClr val="F3E8E8"/>
          </a:solidFill>
          <a:ln/>
        </p:spPr>
      </p:sp>
      <p:sp>
        <p:nvSpPr>
          <p:cNvPr id="11" name="Text 8"/>
          <p:cNvSpPr/>
          <p:nvPr/>
        </p:nvSpPr>
        <p:spPr>
          <a:xfrm>
            <a:off x="6637853" y="4970502"/>
            <a:ext cx="2167652" cy="270986"/>
          </a:xfrm>
          <a:prstGeom prst="rect">
            <a:avLst/>
          </a:prstGeom>
          <a:noFill/>
          <a:ln/>
        </p:spPr>
        <p:txBody>
          <a:bodyPr wrap="none" lIns="0" tIns="0" rIns="0" bIns="0" rtlCol="0" anchor="t"/>
          <a:lstStyle/>
          <a:p>
            <a:pPr indent="0" marL="0">
              <a:lnSpc>
                <a:spcPts val="2100"/>
              </a:lnSpc>
              <a:buNone/>
            </a:pPr>
            <a:r>
              <a:rPr lang="en-US" sz="1700" dirty="0">
                <a:solidFill>
                  <a:srgbClr val="3B3535"/>
                </a:solidFill>
                <a:latin typeface="Red Hat Text" pitchFamily="34" charset="0"/>
                <a:ea typeface="Red Hat Text" pitchFamily="34" charset="-122"/>
                <a:cs typeface="Red Hat Text" pitchFamily="34" charset="-120"/>
              </a:rPr>
              <a:t>Concentration</a:t>
            </a:r>
            <a:endParaRPr lang="en-US" sz="1700" dirty="0"/>
          </a:p>
        </p:txBody>
      </p:sp>
      <p:sp>
        <p:nvSpPr>
          <p:cNvPr id="12" name="Text 9"/>
          <p:cNvSpPr/>
          <p:nvPr/>
        </p:nvSpPr>
        <p:spPr>
          <a:xfrm>
            <a:off x="6637853" y="5351978"/>
            <a:ext cx="7347704" cy="589598"/>
          </a:xfrm>
          <a:prstGeom prst="rect">
            <a:avLst/>
          </a:prstGeom>
          <a:noFill/>
          <a:ln/>
        </p:spPr>
        <p:txBody>
          <a:bodyPr wrap="square" lIns="0" tIns="0" rIns="0" bIns="0" rtlCol="0" anchor="t"/>
          <a:lstStyle/>
          <a:p>
            <a:pPr indent="0" marL="0">
              <a:lnSpc>
                <a:spcPts val="2300"/>
              </a:lnSpc>
              <a:buNone/>
            </a:pPr>
            <a:r>
              <a:rPr lang="en-US" sz="1450" dirty="0">
                <a:solidFill>
                  <a:srgbClr val="3B3535"/>
                </a:solidFill>
                <a:latin typeface="Roboto Light" pitchFamily="34" charset="0"/>
                <a:ea typeface="Roboto Light" pitchFamily="34" charset="-122"/>
                <a:cs typeface="Roboto Light" pitchFamily="34" charset="-120"/>
              </a:rPr>
              <a:t>L'équipe se focalise sur l'essentiel : les tâches du sprint en cours et les objectifs à atteindre, en évitant les distractions.</a:t>
            </a:r>
            <a:endParaRPr lang="en-US" sz="1450" dirty="0"/>
          </a:p>
        </p:txBody>
      </p:sp>
      <p:sp>
        <p:nvSpPr>
          <p:cNvPr id="13" name="Shape 10"/>
          <p:cNvSpPr/>
          <p:nvPr/>
        </p:nvSpPr>
        <p:spPr>
          <a:xfrm>
            <a:off x="6131243" y="6332934"/>
            <a:ext cx="322421" cy="322421"/>
          </a:xfrm>
          <a:prstGeom prst="roundRect">
            <a:avLst>
              <a:gd name="adj" fmla="val 8572"/>
            </a:avLst>
          </a:prstGeom>
          <a:solidFill>
            <a:srgbClr val="F3E8E8"/>
          </a:solidFill>
          <a:ln/>
        </p:spPr>
      </p:sp>
      <p:sp>
        <p:nvSpPr>
          <p:cNvPr id="14" name="Text 11"/>
          <p:cNvSpPr/>
          <p:nvPr/>
        </p:nvSpPr>
        <p:spPr>
          <a:xfrm>
            <a:off x="6637853" y="6332934"/>
            <a:ext cx="2167652" cy="270986"/>
          </a:xfrm>
          <a:prstGeom prst="rect">
            <a:avLst/>
          </a:prstGeom>
          <a:noFill/>
          <a:ln/>
        </p:spPr>
        <p:txBody>
          <a:bodyPr wrap="none" lIns="0" tIns="0" rIns="0" bIns="0" rtlCol="0" anchor="t"/>
          <a:lstStyle/>
          <a:p>
            <a:pPr indent="0" marL="0">
              <a:lnSpc>
                <a:spcPts val="2100"/>
              </a:lnSpc>
              <a:buNone/>
            </a:pPr>
            <a:r>
              <a:rPr lang="en-US" sz="1700" dirty="0">
                <a:solidFill>
                  <a:srgbClr val="3B3535"/>
                </a:solidFill>
                <a:latin typeface="Red Hat Text" pitchFamily="34" charset="0"/>
                <a:ea typeface="Red Hat Text" pitchFamily="34" charset="-122"/>
                <a:cs typeface="Red Hat Text" pitchFamily="34" charset="-120"/>
              </a:rPr>
              <a:t>Ouverture et Respect</a:t>
            </a:r>
            <a:endParaRPr lang="en-US" sz="1700" dirty="0"/>
          </a:p>
        </p:txBody>
      </p:sp>
      <p:sp>
        <p:nvSpPr>
          <p:cNvPr id="15" name="Text 12"/>
          <p:cNvSpPr/>
          <p:nvPr/>
        </p:nvSpPr>
        <p:spPr>
          <a:xfrm>
            <a:off x="6637853" y="6714411"/>
            <a:ext cx="7347704" cy="589598"/>
          </a:xfrm>
          <a:prstGeom prst="rect">
            <a:avLst/>
          </a:prstGeom>
          <a:noFill/>
          <a:ln/>
        </p:spPr>
        <p:txBody>
          <a:bodyPr wrap="square" lIns="0" tIns="0" rIns="0" bIns="0" rtlCol="0" anchor="t"/>
          <a:lstStyle/>
          <a:p>
            <a:pPr indent="0" marL="0">
              <a:lnSpc>
                <a:spcPts val="2300"/>
              </a:lnSpc>
              <a:buNone/>
            </a:pPr>
            <a:r>
              <a:rPr lang="en-US" sz="1450" dirty="0">
                <a:solidFill>
                  <a:srgbClr val="3B3535"/>
                </a:solidFill>
                <a:latin typeface="Roboto Light" pitchFamily="34" charset="0"/>
                <a:ea typeface="Roboto Light" pitchFamily="34" charset="-122"/>
                <a:cs typeface="Roboto Light" pitchFamily="34" charset="-120"/>
              </a:rPr>
              <a:t>Une communication transparente sur l'avancement et les difficultés, tout en favorisant un environnement de collaboration et d'entraide entre tous les membres.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933212"/>
            <a:ext cx="5632490" cy="704017"/>
          </a:xfrm>
          <a:prstGeom prst="rect">
            <a:avLst/>
          </a:prstGeom>
          <a:noFill/>
          <a:ln/>
        </p:spPr>
        <p:txBody>
          <a:bodyPr wrap="none" lIns="0" tIns="0" rIns="0" bIns="0" rtlCol="0" anchor="t"/>
          <a:lstStyle/>
          <a:p>
            <a:pPr indent="0" marL="0">
              <a:lnSpc>
                <a:spcPts val="5500"/>
              </a:lnSpc>
              <a:buNone/>
            </a:pPr>
            <a:r>
              <a:rPr lang="en-US" sz="4400" dirty="0">
                <a:solidFill>
                  <a:srgbClr val="1F1E1E"/>
                </a:solidFill>
                <a:latin typeface="Red Hat Text" pitchFamily="34" charset="0"/>
                <a:ea typeface="Red Hat Text" pitchFamily="34" charset="-122"/>
                <a:cs typeface="Red Hat Text" pitchFamily="34" charset="-120"/>
              </a:rPr>
              <a:t>Les Rôles dans Scrum</a:t>
            </a:r>
            <a:endParaRPr lang="en-US" sz="4400" dirty="0"/>
          </a:p>
        </p:txBody>
      </p:sp>
      <p:sp>
        <p:nvSpPr>
          <p:cNvPr id="3" name="Text 1"/>
          <p:cNvSpPr/>
          <p:nvPr/>
        </p:nvSpPr>
        <p:spPr>
          <a:xfrm>
            <a:off x="2206585" y="3500795"/>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Product Owner</a:t>
            </a:r>
            <a:endParaRPr lang="en-US" sz="2200" dirty="0"/>
          </a:p>
        </p:txBody>
      </p:sp>
      <p:sp>
        <p:nvSpPr>
          <p:cNvPr id="4" name="Text 2"/>
          <p:cNvSpPr/>
          <p:nvPr/>
        </p:nvSpPr>
        <p:spPr>
          <a:xfrm>
            <a:off x="837724" y="3996333"/>
            <a:ext cx="4185047" cy="1915120"/>
          </a:xfrm>
          <a:prstGeom prst="rect">
            <a:avLst/>
          </a:prstGeom>
          <a:noFill/>
          <a:ln/>
        </p:spPr>
        <p:txBody>
          <a:bodyPr wrap="square" lIns="0" tIns="0" rIns="0" bIns="0" rtlCol="0" anchor="t"/>
          <a:lstStyle/>
          <a:p>
            <a:pPr algn="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Représente le client et définit la vision du produit. Responsable de la priorisation du backlog produit et de la validation des fonctionnalités développées.</a:t>
            </a:r>
            <a:endParaRPr lang="en-US" sz="1850" dirty="0"/>
          </a:p>
        </p:txBody>
      </p:sp>
      <p:pic>
        <p:nvPicPr>
          <p:cNvPr id="5" name="Image 0" descr="preencoded.png">    </p:cNvPr>
          <p:cNvPicPr>
            <a:picLocks noChangeAspect="1"/>
          </p:cNvPicPr>
          <p:nvPr/>
        </p:nvPicPr>
        <p:blipFill>
          <a:blip r:embed="rId1"/>
          <a:stretch>
            <a:fillRect/>
          </a:stretch>
        </p:blipFill>
        <p:spPr>
          <a:xfrm>
            <a:off x="5501521" y="2892385"/>
            <a:ext cx="3627358" cy="3627358"/>
          </a:xfrm>
          <a:prstGeom prst="rect">
            <a:avLst/>
          </a:prstGeom>
        </p:spPr>
      </p:pic>
      <p:sp>
        <p:nvSpPr>
          <p:cNvPr id="6" name="Shape 3"/>
          <p:cNvSpPr/>
          <p:nvPr/>
        </p:nvSpPr>
        <p:spPr>
          <a:xfrm>
            <a:off x="5270302" y="4406860"/>
            <a:ext cx="598408" cy="598408"/>
          </a:xfrm>
          <a:prstGeom prst="roundRect">
            <a:avLst>
              <a:gd name="adj" fmla="val 1526526"/>
            </a:avLst>
          </a:prstGeom>
          <a:solidFill>
            <a:srgbClr val="F3E8E8"/>
          </a:solidFill>
          <a:ln/>
        </p:spPr>
      </p:sp>
      <p:sp>
        <p:nvSpPr>
          <p:cNvPr id="7" name="Text 4"/>
          <p:cNvSpPr/>
          <p:nvPr/>
        </p:nvSpPr>
        <p:spPr>
          <a:xfrm>
            <a:off x="5523548" y="4466749"/>
            <a:ext cx="91916" cy="478631"/>
          </a:xfrm>
          <a:prstGeom prst="rect">
            <a:avLst/>
          </a:prstGeom>
          <a:noFill/>
          <a:ln/>
        </p:spPr>
        <p:txBody>
          <a:bodyPr wrap="none" lIns="0" tIns="0" rIns="0" bIns="0" rtlCol="0" anchor="t"/>
          <a:lstStyle/>
          <a:p>
            <a:pPr indent="0" marL="0">
              <a:lnSpc>
                <a:spcPts val="37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8" name="Text 5"/>
          <p:cNvSpPr/>
          <p:nvPr/>
        </p:nvSpPr>
        <p:spPr>
          <a:xfrm>
            <a:off x="9487853" y="211597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Scrum Master</a:t>
            </a:r>
            <a:endParaRPr lang="en-US" sz="2200" dirty="0"/>
          </a:p>
        </p:txBody>
      </p:sp>
      <p:sp>
        <p:nvSpPr>
          <p:cNvPr id="9" name="Text 6"/>
          <p:cNvSpPr/>
          <p:nvPr/>
        </p:nvSpPr>
        <p:spPr>
          <a:xfrm>
            <a:off x="9487853" y="2611517"/>
            <a:ext cx="4304824" cy="1532096"/>
          </a:xfrm>
          <a:prstGeom prst="rect">
            <a:avLst/>
          </a:prstGeom>
          <a:noFill/>
          <a:ln/>
        </p:spPr>
        <p:txBody>
          <a:bodyPr wrap="square" lIns="0" tIns="0" rIns="0" bIns="0" rtlCol="0" anchor="t"/>
          <a:lstStyle/>
          <a:p>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Facilitateur de l'équipe qui s'assure que Scrum est bien appliqué. Aide à résoudre les obstacles et améliore la collaboration entre les membres.</a:t>
            </a:r>
            <a:endParaRPr lang="en-US" sz="1850" dirty="0"/>
          </a:p>
        </p:txBody>
      </p:sp>
      <p:pic>
        <p:nvPicPr>
          <p:cNvPr id="10" name="Image 1" descr="preencoded.png">    </p:cNvPr>
          <p:cNvPicPr>
            <a:picLocks noChangeAspect="1"/>
          </p:cNvPicPr>
          <p:nvPr/>
        </p:nvPicPr>
        <p:blipFill>
          <a:blip r:embed="rId2"/>
          <a:stretch>
            <a:fillRect/>
          </a:stretch>
        </p:blipFill>
        <p:spPr>
          <a:xfrm>
            <a:off x="5501521" y="2892385"/>
            <a:ext cx="3627358" cy="3627358"/>
          </a:xfrm>
          <a:prstGeom prst="rect">
            <a:avLst/>
          </a:prstGeom>
        </p:spPr>
      </p:pic>
      <p:sp>
        <p:nvSpPr>
          <p:cNvPr id="11" name="Shape 7"/>
          <p:cNvSpPr/>
          <p:nvPr/>
        </p:nvSpPr>
        <p:spPr>
          <a:xfrm>
            <a:off x="7888724" y="2895005"/>
            <a:ext cx="598408" cy="598408"/>
          </a:xfrm>
          <a:prstGeom prst="roundRect">
            <a:avLst>
              <a:gd name="adj" fmla="val 1526526"/>
            </a:avLst>
          </a:prstGeom>
          <a:solidFill>
            <a:srgbClr val="F3E8E8"/>
          </a:solidFill>
          <a:ln/>
        </p:spPr>
      </p:sp>
      <p:sp>
        <p:nvSpPr>
          <p:cNvPr id="12" name="Text 8"/>
          <p:cNvSpPr/>
          <p:nvPr/>
        </p:nvSpPr>
        <p:spPr>
          <a:xfrm>
            <a:off x="8098155" y="2954893"/>
            <a:ext cx="179546" cy="478631"/>
          </a:xfrm>
          <a:prstGeom prst="rect">
            <a:avLst/>
          </a:prstGeom>
          <a:noFill/>
          <a:ln/>
        </p:spPr>
        <p:txBody>
          <a:bodyPr wrap="none" lIns="0" tIns="0" rIns="0" bIns="0" rtlCol="0" anchor="t"/>
          <a:lstStyle/>
          <a:p>
            <a:pPr indent="0" marL="0">
              <a:lnSpc>
                <a:spcPts val="37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3" name="Text 9"/>
          <p:cNvSpPr/>
          <p:nvPr/>
        </p:nvSpPr>
        <p:spPr>
          <a:xfrm>
            <a:off x="9487853" y="4502587"/>
            <a:ext cx="3337084" cy="351949"/>
          </a:xfrm>
          <a:prstGeom prst="rect">
            <a:avLst/>
          </a:prstGeom>
          <a:noFill/>
          <a:ln/>
        </p:spPr>
        <p:txBody>
          <a:bodyPr wrap="none" lIns="0" tIns="0" rIns="0" bIns="0" rtlCol="0" anchor="t"/>
          <a:lstStyle/>
          <a:p>
            <a:pPr algn="l"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Équipe de Développement</a:t>
            </a:r>
            <a:endParaRPr lang="en-US" sz="2200" dirty="0"/>
          </a:p>
        </p:txBody>
      </p:sp>
      <p:sp>
        <p:nvSpPr>
          <p:cNvPr id="14" name="Text 10"/>
          <p:cNvSpPr/>
          <p:nvPr/>
        </p:nvSpPr>
        <p:spPr>
          <a:xfrm>
            <a:off x="9487853" y="4998125"/>
            <a:ext cx="4304824" cy="2298144"/>
          </a:xfrm>
          <a:prstGeom prst="rect">
            <a:avLst/>
          </a:prstGeom>
          <a:noFill/>
          <a:ln/>
        </p:spPr>
        <p:txBody>
          <a:bodyPr wrap="square" lIns="0" tIns="0" rIns="0" bIns="0" rtlCol="0" anchor="t"/>
          <a:lstStyle/>
          <a:p>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Composée de 3 à 9 membres autonomes et auto-organisés. Responsable du développement des fonctionnalités et de la livraison d'un produit fonctionnel à la fin de chaque sprint.</a:t>
            </a:r>
            <a:endParaRPr lang="en-US" sz="1850" dirty="0"/>
          </a:p>
        </p:txBody>
      </p:sp>
      <p:pic>
        <p:nvPicPr>
          <p:cNvPr id="15" name="Image 2" descr="preencoded.png">    </p:cNvPr>
          <p:cNvPicPr>
            <a:picLocks noChangeAspect="1"/>
          </p:cNvPicPr>
          <p:nvPr/>
        </p:nvPicPr>
        <p:blipFill>
          <a:blip r:embed="rId3"/>
          <a:stretch>
            <a:fillRect/>
          </a:stretch>
        </p:blipFill>
        <p:spPr>
          <a:xfrm>
            <a:off x="5501521" y="2892385"/>
            <a:ext cx="3627358" cy="3627358"/>
          </a:xfrm>
          <a:prstGeom prst="rect">
            <a:avLst/>
          </a:prstGeom>
        </p:spPr>
      </p:pic>
      <p:sp>
        <p:nvSpPr>
          <p:cNvPr id="16" name="Shape 11"/>
          <p:cNvSpPr/>
          <p:nvPr/>
        </p:nvSpPr>
        <p:spPr>
          <a:xfrm>
            <a:off x="7888724" y="5918597"/>
            <a:ext cx="598408" cy="598408"/>
          </a:xfrm>
          <a:prstGeom prst="roundRect">
            <a:avLst>
              <a:gd name="adj" fmla="val 1526526"/>
            </a:avLst>
          </a:prstGeom>
          <a:solidFill>
            <a:srgbClr val="F3E8E8"/>
          </a:solidFill>
          <a:ln/>
        </p:spPr>
      </p:sp>
      <p:sp>
        <p:nvSpPr>
          <p:cNvPr id="17" name="Text 12"/>
          <p:cNvSpPr/>
          <p:nvPr/>
        </p:nvSpPr>
        <p:spPr>
          <a:xfrm>
            <a:off x="8098155" y="5978485"/>
            <a:ext cx="179546" cy="478631"/>
          </a:xfrm>
          <a:prstGeom prst="rect">
            <a:avLst/>
          </a:prstGeom>
          <a:noFill/>
          <a:ln/>
        </p:spPr>
        <p:txBody>
          <a:bodyPr wrap="none" lIns="0" tIns="0" rIns="0" bIns="0" rtlCol="0" anchor="t"/>
          <a:lstStyle/>
          <a:p>
            <a:pPr indent="0" marL="0">
              <a:lnSpc>
                <a:spcPts val="37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07455" y="645438"/>
            <a:ext cx="6816923" cy="689967"/>
          </a:xfrm>
          <a:prstGeom prst="rect">
            <a:avLst/>
          </a:prstGeom>
          <a:noFill/>
          <a:ln/>
        </p:spPr>
        <p:txBody>
          <a:bodyPr wrap="none" lIns="0" tIns="0" rIns="0" bIns="0" rtlCol="0" anchor="t"/>
          <a:lstStyle/>
          <a:p>
            <a:pPr indent="0" marL="0">
              <a:lnSpc>
                <a:spcPts val="5400"/>
              </a:lnSpc>
              <a:buNone/>
            </a:pPr>
            <a:r>
              <a:rPr lang="en-US" sz="4300" dirty="0">
                <a:solidFill>
                  <a:srgbClr val="1F1E1E"/>
                </a:solidFill>
                <a:latin typeface="Red Hat Text" pitchFamily="34" charset="0"/>
                <a:ea typeface="Red Hat Text" pitchFamily="34" charset="-122"/>
                <a:cs typeface="Red Hat Text" pitchFamily="34" charset="-120"/>
              </a:rPr>
              <a:t>Le Product Owner en Détail</a:t>
            </a:r>
            <a:endParaRPr lang="en-US" sz="4300" dirty="0"/>
          </a:p>
        </p:txBody>
      </p:sp>
      <p:sp>
        <p:nvSpPr>
          <p:cNvPr id="4" name="Shape 1"/>
          <p:cNvSpPr/>
          <p:nvPr/>
        </p:nvSpPr>
        <p:spPr>
          <a:xfrm>
            <a:off x="6307455" y="1687235"/>
            <a:ext cx="3633668" cy="3581757"/>
          </a:xfrm>
          <a:prstGeom prst="roundRect">
            <a:avLst>
              <a:gd name="adj" fmla="val 982"/>
            </a:avLst>
          </a:prstGeom>
          <a:solidFill>
            <a:srgbClr val="F3E8E8"/>
          </a:solidFill>
          <a:ln/>
        </p:spPr>
      </p:sp>
      <p:sp>
        <p:nvSpPr>
          <p:cNvPr id="5" name="Text 2"/>
          <p:cNvSpPr/>
          <p:nvPr/>
        </p:nvSpPr>
        <p:spPr>
          <a:xfrm>
            <a:off x="6542008" y="1921788"/>
            <a:ext cx="2759988" cy="344924"/>
          </a:xfrm>
          <a:prstGeom prst="rect">
            <a:avLst/>
          </a:prstGeom>
          <a:noFill/>
          <a:ln/>
        </p:spPr>
        <p:txBody>
          <a:bodyPr wrap="none" lIns="0" tIns="0" rIns="0" bIns="0" rtlCol="0" anchor="t"/>
          <a:lstStyle/>
          <a:p>
            <a:pPr indent="0" marL="0">
              <a:lnSpc>
                <a:spcPts val="2700"/>
              </a:lnSpc>
              <a:buNone/>
            </a:pPr>
            <a:r>
              <a:rPr lang="en-US" sz="2150" dirty="0">
                <a:solidFill>
                  <a:srgbClr val="3B3535"/>
                </a:solidFill>
                <a:latin typeface="Red Hat Text" pitchFamily="34" charset="0"/>
                <a:ea typeface="Red Hat Text" pitchFamily="34" charset="-122"/>
                <a:cs typeface="Red Hat Text" pitchFamily="34" charset="-120"/>
              </a:rPr>
              <a:t>Porte-parole du Client</a:t>
            </a:r>
            <a:endParaRPr lang="en-US" sz="2150" dirty="0"/>
          </a:p>
        </p:txBody>
      </p:sp>
      <p:sp>
        <p:nvSpPr>
          <p:cNvPr id="6" name="Text 3"/>
          <p:cNvSpPr/>
          <p:nvPr/>
        </p:nvSpPr>
        <p:spPr>
          <a:xfrm>
            <a:off x="6542008" y="2407444"/>
            <a:ext cx="3164562" cy="2626995"/>
          </a:xfrm>
          <a:prstGeom prst="rect">
            <a:avLst/>
          </a:prstGeom>
          <a:noFill/>
          <a:ln/>
        </p:spPr>
        <p:txBody>
          <a:bodyPr wrap="square" lIns="0" tIns="0" rIns="0" bIns="0" rtlCol="0" anchor="t"/>
          <a:lstStyle/>
          <a:p>
            <a:pPr indent="0" marL="0">
              <a:lnSpc>
                <a:spcPts val="2950"/>
              </a:lnSpc>
              <a:buNone/>
            </a:pPr>
            <a:r>
              <a:rPr lang="en-US" sz="1800" dirty="0">
                <a:solidFill>
                  <a:srgbClr val="3B3535"/>
                </a:solidFill>
                <a:latin typeface="Roboto Light" pitchFamily="34" charset="0"/>
                <a:ea typeface="Roboto Light" pitchFamily="34" charset="-122"/>
                <a:cs typeface="Roboto Light" pitchFamily="34" charset="-120"/>
              </a:rPr>
              <a:t>Le Product Owner représente les intérêts des utilisateurs et des parties prenantes. Il traduit leurs besoins en fonctionnalités concrètes et maintient une vision cohérente du produit.</a:t>
            </a:r>
            <a:endParaRPr lang="en-US" sz="1800" dirty="0"/>
          </a:p>
        </p:txBody>
      </p:sp>
      <p:sp>
        <p:nvSpPr>
          <p:cNvPr id="7" name="Shape 4"/>
          <p:cNvSpPr/>
          <p:nvPr/>
        </p:nvSpPr>
        <p:spPr>
          <a:xfrm>
            <a:off x="10175677" y="1687235"/>
            <a:ext cx="3633668" cy="3581757"/>
          </a:xfrm>
          <a:prstGeom prst="roundRect">
            <a:avLst>
              <a:gd name="adj" fmla="val 982"/>
            </a:avLst>
          </a:prstGeom>
          <a:solidFill>
            <a:srgbClr val="F3E8E8"/>
          </a:solidFill>
          <a:ln/>
        </p:spPr>
      </p:sp>
      <p:sp>
        <p:nvSpPr>
          <p:cNvPr id="8" name="Text 5"/>
          <p:cNvSpPr/>
          <p:nvPr/>
        </p:nvSpPr>
        <p:spPr>
          <a:xfrm>
            <a:off x="10410230" y="1921788"/>
            <a:ext cx="2759988" cy="344924"/>
          </a:xfrm>
          <a:prstGeom prst="rect">
            <a:avLst/>
          </a:prstGeom>
          <a:noFill/>
          <a:ln/>
        </p:spPr>
        <p:txBody>
          <a:bodyPr wrap="none" lIns="0" tIns="0" rIns="0" bIns="0" rtlCol="0" anchor="t"/>
          <a:lstStyle/>
          <a:p>
            <a:pPr indent="0" marL="0">
              <a:lnSpc>
                <a:spcPts val="2700"/>
              </a:lnSpc>
              <a:buNone/>
            </a:pPr>
            <a:r>
              <a:rPr lang="en-US" sz="2150" dirty="0">
                <a:solidFill>
                  <a:srgbClr val="3B3535"/>
                </a:solidFill>
                <a:latin typeface="Red Hat Text" pitchFamily="34" charset="0"/>
                <a:ea typeface="Red Hat Text" pitchFamily="34" charset="-122"/>
                <a:cs typeface="Red Hat Text" pitchFamily="34" charset="-120"/>
              </a:rPr>
              <a:t>Gestion du Backlog</a:t>
            </a:r>
            <a:endParaRPr lang="en-US" sz="2150" dirty="0"/>
          </a:p>
        </p:txBody>
      </p:sp>
      <p:sp>
        <p:nvSpPr>
          <p:cNvPr id="9" name="Text 6"/>
          <p:cNvSpPr/>
          <p:nvPr/>
        </p:nvSpPr>
        <p:spPr>
          <a:xfrm>
            <a:off x="10410230" y="2407444"/>
            <a:ext cx="3164562" cy="2251710"/>
          </a:xfrm>
          <a:prstGeom prst="rect">
            <a:avLst/>
          </a:prstGeom>
          <a:noFill/>
          <a:ln/>
        </p:spPr>
        <p:txBody>
          <a:bodyPr wrap="square" lIns="0" tIns="0" rIns="0" bIns="0" rtlCol="0" anchor="t"/>
          <a:lstStyle/>
          <a:p>
            <a:pPr indent="0" marL="0">
              <a:lnSpc>
                <a:spcPts val="2950"/>
              </a:lnSpc>
              <a:buNone/>
            </a:pPr>
            <a:r>
              <a:rPr lang="en-US" sz="1800" dirty="0">
                <a:solidFill>
                  <a:srgbClr val="3B3535"/>
                </a:solidFill>
                <a:latin typeface="Roboto Light" pitchFamily="34" charset="0"/>
                <a:ea typeface="Roboto Light" pitchFamily="34" charset="-122"/>
                <a:cs typeface="Roboto Light" pitchFamily="34" charset="-120"/>
              </a:rPr>
              <a:t>Il définit et priorise le </a:t>
            </a:r>
            <a:pPr indent="0" marL="0">
              <a:lnSpc>
                <a:spcPts val="2950"/>
              </a:lnSpc>
              <a:buNone/>
            </a:pPr>
            <a:r>
              <a:rPr lang="en-US" sz="1800" b="1" dirty="0">
                <a:solidFill>
                  <a:srgbClr val="3B3535"/>
                </a:solidFill>
                <a:latin typeface="Roboto Light" pitchFamily="34" charset="0"/>
                <a:ea typeface="Roboto Light" pitchFamily="34" charset="-122"/>
                <a:cs typeface="Roboto Light" pitchFamily="34" charset="-120"/>
              </a:rPr>
              <a:t>backlog produit</a:t>
            </a:r>
            <a:pPr indent="0" marL="0">
              <a:lnSpc>
                <a:spcPts val="2950"/>
              </a:lnSpc>
              <a:buNone/>
            </a:pPr>
            <a:r>
              <a:rPr lang="en-US" sz="1800" dirty="0">
                <a:solidFill>
                  <a:srgbClr val="3B3535"/>
                </a:solidFill>
                <a:latin typeface="Roboto Light" pitchFamily="34" charset="0"/>
                <a:ea typeface="Roboto Light" pitchFamily="34" charset="-122"/>
                <a:cs typeface="Roboto Light" pitchFamily="34" charset="-120"/>
              </a:rPr>
              <a:t>, cette liste ordonnée de toutes les fonctionnalités à développer. La priorité est établie selon la valeur métier et les besoins clients.</a:t>
            </a:r>
            <a:endParaRPr lang="en-US" sz="1800" dirty="0"/>
          </a:p>
        </p:txBody>
      </p:sp>
      <p:sp>
        <p:nvSpPr>
          <p:cNvPr id="10" name="Shape 7"/>
          <p:cNvSpPr/>
          <p:nvPr/>
        </p:nvSpPr>
        <p:spPr>
          <a:xfrm>
            <a:off x="6307455" y="5503545"/>
            <a:ext cx="7501890" cy="2080617"/>
          </a:xfrm>
          <a:prstGeom prst="roundRect">
            <a:avLst>
              <a:gd name="adj" fmla="val 1691"/>
            </a:avLst>
          </a:prstGeom>
          <a:solidFill>
            <a:srgbClr val="F3E8E8"/>
          </a:solidFill>
          <a:ln/>
        </p:spPr>
      </p:sp>
      <p:sp>
        <p:nvSpPr>
          <p:cNvPr id="11" name="Text 8"/>
          <p:cNvSpPr/>
          <p:nvPr/>
        </p:nvSpPr>
        <p:spPr>
          <a:xfrm>
            <a:off x="6542008" y="5738098"/>
            <a:ext cx="3005852" cy="344924"/>
          </a:xfrm>
          <a:prstGeom prst="rect">
            <a:avLst/>
          </a:prstGeom>
          <a:noFill/>
          <a:ln/>
        </p:spPr>
        <p:txBody>
          <a:bodyPr wrap="none" lIns="0" tIns="0" rIns="0" bIns="0" rtlCol="0" anchor="t"/>
          <a:lstStyle/>
          <a:p>
            <a:pPr indent="0" marL="0">
              <a:lnSpc>
                <a:spcPts val="2700"/>
              </a:lnSpc>
              <a:buNone/>
            </a:pPr>
            <a:r>
              <a:rPr lang="en-US" sz="2150" dirty="0">
                <a:solidFill>
                  <a:srgbClr val="3B3535"/>
                </a:solidFill>
                <a:latin typeface="Red Hat Text" pitchFamily="34" charset="0"/>
                <a:ea typeface="Red Hat Text" pitchFamily="34" charset="-122"/>
                <a:cs typeface="Red Hat Text" pitchFamily="34" charset="-120"/>
              </a:rPr>
              <a:t>Validation et Orientation</a:t>
            </a:r>
            <a:endParaRPr lang="en-US" sz="2150" dirty="0"/>
          </a:p>
        </p:txBody>
      </p:sp>
      <p:sp>
        <p:nvSpPr>
          <p:cNvPr id="12" name="Text 9"/>
          <p:cNvSpPr/>
          <p:nvPr/>
        </p:nvSpPr>
        <p:spPr>
          <a:xfrm>
            <a:off x="6542008" y="6223754"/>
            <a:ext cx="7032784" cy="1125855"/>
          </a:xfrm>
          <a:prstGeom prst="rect">
            <a:avLst/>
          </a:prstGeom>
          <a:noFill/>
          <a:ln/>
        </p:spPr>
        <p:txBody>
          <a:bodyPr wrap="square" lIns="0" tIns="0" rIns="0" bIns="0" rtlCol="0" anchor="t"/>
          <a:lstStyle/>
          <a:p>
            <a:pPr indent="0" marL="0">
              <a:lnSpc>
                <a:spcPts val="2950"/>
              </a:lnSpc>
              <a:buNone/>
            </a:pPr>
            <a:r>
              <a:rPr lang="en-US" sz="1800" dirty="0">
                <a:solidFill>
                  <a:srgbClr val="3B3535"/>
                </a:solidFill>
                <a:latin typeface="Roboto Light" pitchFamily="34" charset="0"/>
                <a:ea typeface="Roboto Light" pitchFamily="34" charset="-122"/>
                <a:cs typeface="Roboto Light" pitchFamily="34" charset="-120"/>
              </a:rPr>
              <a:t>Il explique aux développeurs les </a:t>
            </a:r>
            <a:pPr indent="0" marL="0">
              <a:lnSpc>
                <a:spcPts val="2950"/>
              </a:lnSpc>
              <a:buNone/>
            </a:pPr>
            <a:r>
              <a:rPr lang="en-US" sz="1800" b="1" dirty="0">
                <a:solidFill>
                  <a:srgbClr val="3B3535"/>
                </a:solidFill>
                <a:latin typeface="Roboto Light" pitchFamily="34" charset="0"/>
                <a:ea typeface="Roboto Light" pitchFamily="34" charset="-122"/>
                <a:cs typeface="Roboto Light" pitchFamily="34" charset="-120"/>
              </a:rPr>
              <a:t>besoins métier</a:t>
            </a:r>
            <a:pPr indent="0" marL="0">
              <a:lnSpc>
                <a:spcPts val="2950"/>
              </a:lnSpc>
              <a:buNone/>
            </a:pPr>
            <a:r>
              <a:rPr lang="en-US" sz="1800" dirty="0">
                <a:solidFill>
                  <a:srgbClr val="3B3535"/>
                </a:solidFill>
                <a:latin typeface="Roboto Light" pitchFamily="34" charset="0"/>
                <a:ea typeface="Roboto Light" pitchFamily="34" charset="-122"/>
                <a:cs typeface="Roboto Light" pitchFamily="34" charset="-120"/>
              </a:rPr>
              <a:t> et valide les fonctionnalités développées à la fin de chaque sprint, s'assurant qu'elles répondent aux attentes.</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360765"/>
            <a:ext cx="10954226" cy="704017"/>
          </a:xfrm>
          <a:prstGeom prst="rect">
            <a:avLst/>
          </a:prstGeom>
          <a:noFill/>
          <a:ln/>
        </p:spPr>
        <p:txBody>
          <a:bodyPr wrap="none" lIns="0" tIns="0" rIns="0" bIns="0" rtlCol="0" anchor="t"/>
          <a:lstStyle/>
          <a:p>
            <a:pPr indent="0" marL="0">
              <a:lnSpc>
                <a:spcPts val="5500"/>
              </a:lnSpc>
              <a:buNone/>
            </a:pPr>
            <a:r>
              <a:rPr lang="en-US" sz="4400" dirty="0">
                <a:solidFill>
                  <a:srgbClr val="1F1E1E"/>
                </a:solidFill>
                <a:latin typeface="Red Hat Text" pitchFamily="34" charset="0"/>
                <a:ea typeface="Red Hat Text" pitchFamily="34" charset="-122"/>
                <a:cs typeface="Red Hat Text" pitchFamily="34" charset="-120"/>
              </a:rPr>
              <a:t>Scrum Master et Équipe de Développement</a:t>
            </a:r>
            <a:endParaRPr lang="en-US" sz="4400" dirty="0"/>
          </a:p>
        </p:txBody>
      </p:sp>
      <p:sp>
        <p:nvSpPr>
          <p:cNvPr id="3" name="Text 1"/>
          <p:cNvSpPr/>
          <p:nvPr/>
        </p:nvSpPr>
        <p:spPr>
          <a:xfrm>
            <a:off x="837724" y="266307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1F1E1E"/>
                </a:solidFill>
                <a:latin typeface="Red Hat Text" pitchFamily="34" charset="0"/>
                <a:ea typeface="Red Hat Text" pitchFamily="34" charset="-122"/>
                <a:cs typeface="Red Hat Text" pitchFamily="34" charset="-120"/>
              </a:rPr>
              <a:t>Le Scrum Master</a:t>
            </a:r>
            <a:endParaRPr lang="en-US" sz="2200" dirty="0"/>
          </a:p>
        </p:txBody>
      </p:sp>
      <p:sp>
        <p:nvSpPr>
          <p:cNvPr id="4" name="Text 2"/>
          <p:cNvSpPr/>
          <p:nvPr/>
        </p:nvSpPr>
        <p:spPr>
          <a:xfrm>
            <a:off x="837724" y="3254335"/>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Véritable </a:t>
            </a:r>
            <a:pPr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facilitateur</a:t>
            </a:r>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de l'équipe, le Scrum Master veille à ce que la méthodologie Scrum soit correctement appliquée par tous. Il n'est pas un manager traditionnel mais plutôt un coach qui:</a:t>
            </a:r>
            <a:endParaRPr lang="en-US" sz="1850" dirty="0"/>
          </a:p>
        </p:txBody>
      </p:sp>
      <p:sp>
        <p:nvSpPr>
          <p:cNvPr id="5" name="Text 3"/>
          <p:cNvSpPr/>
          <p:nvPr/>
        </p:nvSpPr>
        <p:spPr>
          <a:xfrm>
            <a:off x="837724" y="5001816"/>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B3535"/>
                </a:solidFill>
                <a:latin typeface="Roboto Light" pitchFamily="34" charset="0"/>
                <a:ea typeface="Roboto Light" pitchFamily="34" charset="-122"/>
                <a:cs typeface="Roboto Light" pitchFamily="34" charset="-120"/>
              </a:rPr>
              <a:t>Élimine les obstacles qui empêchent l'équipe d'avancer</a:t>
            </a:r>
            <a:endParaRPr lang="en-US" sz="1850" dirty="0"/>
          </a:p>
        </p:txBody>
      </p:sp>
      <p:sp>
        <p:nvSpPr>
          <p:cNvPr id="6" name="Text 4"/>
          <p:cNvSpPr/>
          <p:nvPr/>
        </p:nvSpPr>
        <p:spPr>
          <a:xfrm>
            <a:off x="837724" y="5468541"/>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B3535"/>
                </a:solidFill>
                <a:latin typeface="Roboto Light" pitchFamily="34" charset="0"/>
                <a:ea typeface="Roboto Light" pitchFamily="34" charset="-122"/>
                <a:cs typeface="Roboto Light" pitchFamily="34" charset="-120"/>
              </a:rPr>
              <a:t>Protège l'équipe des interférences extérieures</a:t>
            </a:r>
            <a:endParaRPr lang="en-US" sz="1850" dirty="0"/>
          </a:p>
        </p:txBody>
      </p:sp>
      <p:sp>
        <p:nvSpPr>
          <p:cNvPr id="7" name="Text 5"/>
          <p:cNvSpPr/>
          <p:nvPr/>
        </p:nvSpPr>
        <p:spPr>
          <a:xfrm>
            <a:off x="837724" y="5935266"/>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3B3535"/>
                </a:solidFill>
                <a:latin typeface="Roboto Light" pitchFamily="34" charset="0"/>
                <a:ea typeface="Roboto Light" pitchFamily="34" charset="-122"/>
                <a:cs typeface="Roboto Light" pitchFamily="34" charset="-120"/>
              </a:rPr>
              <a:t>Facilite les événements Scrum et encourage l'amélioration continue</a:t>
            </a:r>
            <a:endParaRPr lang="en-US" sz="1850" dirty="0"/>
          </a:p>
        </p:txBody>
      </p:sp>
      <p:sp>
        <p:nvSpPr>
          <p:cNvPr id="8" name="Text 6"/>
          <p:cNvSpPr/>
          <p:nvPr/>
        </p:nvSpPr>
        <p:spPr>
          <a:xfrm>
            <a:off x="7614761" y="2663071"/>
            <a:ext cx="3568184" cy="351949"/>
          </a:xfrm>
          <a:prstGeom prst="rect">
            <a:avLst/>
          </a:prstGeom>
          <a:noFill/>
          <a:ln/>
        </p:spPr>
        <p:txBody>
          <a:bodyPr wrap="none" lIns="0" tIns="0" rIns="0" bIns="0" rtlCol="0" anchor="t"/>
          <a:lstStyle/>
          <a:p>
            <a:pPr indent="0" marL="0">
              <a:lnSpc>
                <a:spcPts val="2750"/>
              </a:lnSpc>
              <a:buNone/>
            </a:pPr>
            <a:r>
              <a:rPr lang="en-US" sz="2200" dirty="0">
                <a:solidFill>
                  <a:srgbClr val="1F1E1E"/>
                </a:solidFill>
                <a:latin typeface="Red Hat Text" pitchFamily="34" charset="0"/>
                <a:ea typeface="Red Hat Text" pitchFamily="34" charset="-122"/>
                <a:cs typeface="Red Hat Text" pitchFamily="34" charset="-120"/>
              </a:rPr>
              <a:t>L'Équipe de Développement</a:t>
            </a:r>
            <a:endParaRPr lang="en-US" sz="2200" dirty="0"/>
          </a:p>
        </p:txBody>
      </p:sp>
      <p:sp>
        <p:nvSpPr>
          <p:cNvPr id="9" name="Text 7"/>
          <p:cNvSpPr/>
          <p:nvPr/>
        </p:nvSpPr>
        <p:spPr>
          <a:xfrm>
            <a:off x="7614761" y="3254335"/>
            <a:ext cx="6185535" cy="766048"/>
          </a:xfrm>
          <a:prstGeom prst="rect">
            <a:avLst/>
          </a:prstGeom>
          <a:noFill/>
          <a:ln/>
        </p:spPr>
        <p:txBody>
          <a:bodyPr wrap="square" lIns="0" tIns="0" rIns="0" bIns="0" rtlCol="0" anchor="t"/>
          <a:lstStyle/>
          <a:p>
            <a:pPr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Autonome et auto-organisée</a:t>
            </a:r>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l'équipe de développement est constituée de professionnels qui:</a:t>
            </a:r>
            <a:endParaRPr lang="en-US" sz="1850" dirty="0"/>
          </a:p>
        </p:txBody>
      </p:sp>
      <p:sp>
        <p:nvSpPr>
          <p:cNvPr id="10" name="Text 8"/>
          <p:cNvSpPr/>
          <p:nvPr/>
        </p:nvSpPr>
        <p:spPr>
          <a:xfrm>
            <a:off x="7614761" y="4235767"/>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B3535"/>
                </a:solidFill>
                <a:latin typeface="Roboto Light" pitchFamily="34" charset="0"/>
                <a:ea typeface="Roboto Light" pitchFamily="34" charset="-122"/>
                <a:cs typeface="Roboto Light" pitchFamily="34" charset="-120"/>
              </a:rPr>
              <a:t>Transforment les items du backlog en fonctionnalités</a:t>
            </a:r>
            <a:endParaRPr lang="en-US" sz="1850" dirty="0"/>
          </a:p>
        </p:txBody>
      </p:sp>
      <p:sp>
        <p:nvSpPr>
          <p:cNvPr id="11" name="Text 9"/>
          <p:cNvSpPr/>
          <p:nvPr/>
        </p:nvSpPr>
        <p:spPr>
          <a:xfrm>
            <a:off x="7614761" y="4702493"/>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3B3535"/>
                </a:solidFill>
                <a:latin typeface="Roboto Light" pitchFamily="34" charset="0"/>
                <a:ea typeface="Roboto Light" pitchFamily="34" charset="-122"/>
                <a:cs typeface="Roboto Light" pitchFamily="34" charset="-120"/>
              </a:rPr>
              <a:t>S'engagent collectivement à livrer un </a:t>
            </a:r>
            <a:pPr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produit fonctionnel</a:t>
            </a:r>
            <a:endParaRPr lang="en-US" sz="1850" dirty="0"/>
          </a:p>
        </p:txBody>
      </p:sp>
      <p:sp>
        <p:nvSpPr>
          <p:cNvPr id="12" name="Text 10"/>
          <p:cNvSpPr/>
          <p:nvPr/>
        </p:nvSpPr>
        <p:spPr>
          <a:xfrm>
            <a:off x="7614761" y="5552242"/>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3B3535"/>
                </a:solidFill>
                <a:latin typeface="Roboto Light" pitchFamily="34" charset="0"/>
                <a:ea typeface="Roboto Light" pitchFamily="34" charset="-122"/>
                <a:cs typeface="Roboto Light" pitchFamily="34" charset="-120"/>
              </a:rPr>
              <a:t>Collaborent étroitement et partagent leurs compétences</a:t>
            </a:r>
            <a:endParaRPr lang="en-US" sz="1850" dirty="0"/>
          </a:p>
        </p:txBody>
      </p:sp>
      <p:sp>
        <p:nvSpPr>
          <p:cNvPr id="13" name="Text 11"/>
          <p:cNvSpPr/>
          <p:nvPr/>
        </p:nvSpPr>
        <p:spPr>
          <a:xfrm>
            <a:off x="7614761" y="6401991"/>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B3535"/>
                </a:solidFill>
                <a:latin typeface="Roboto Light" pitchFamily="34" charset="0"/>
                <a:ea typeface="Roboto Light" pitchFamily="34" charset="-122"/>
                <a:cs typeface="Roboto Light" pitchFamily="34" charset="-120"/>
              </a:rPr>
              <a:t>Participent activement à toutes les cérémonies Scrum</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7118" y="594836"/>
            <a:ext cx="5335786" cy="636151"/>
          </a:xfrm>
          <a:prstGeom prst="rect">
            <a:avLst/>
          </a:prstGeom>
          <a:noFill/>
          <a:ln/>
        </p:spPr>
        <p:txBody>
          <a:bodyPr wrap="none" lIns="0" tIns="0" rIns="0" bIns="0" rtlCol="0" anchor="t"/>
          <a:lstStyle/>
          <a:p>
            <a:pPr indent="0" marL="0">
              <a:lnSpc>
                <a:spcPts val="5000"/>
              </a:lnSpc>
              <a:buNone/>
            </a:pPr>
            <a:r>
              <a:rPr lang="en-US" sz="4000" dirty="0">
                <a:solidFill>
                  <a:srgbClr val="1F1E1E"/>
                </a:solidFill>
                <a:latin typeface="Red Hat Text" pitchFamily="34" charset="0"/>
                <a:ea typeface="Red Hat Text" pitchFamily="34" charset="-122"/>
                <a:cs typeface="Red Hat Text" pitchFamily="34" charset="-120"/>
              </a:rPr>
              <a:t>Les Événements Scrum</a:t>
            </a:r>
            <a:endParaRPr lang="en-US" sz="4000" dirty="0"/>
          </a:p>
        </p:txBody>
      </p:sp>
      <p:sp>
        <p:nvSpPr>
          <p:cNvPr id="3" name="Text 1"/>
          <p:cNvSpPr/>
          <p:nvPr/>
        </p:nvSpPr>
        <p:spPr>
          <a:xfrm>
            <a:off x="2371130" y="2222659"/>
            <a:ext cx="2545199" cy="318135"/>
          </a:xfrm>
          <a:prstGeom prst="rect">
            <a:avLst/>
          </a:prstGeom>
          <a:noFill/>
          <a:ln/>
        </p:spPr>
        <p:txBody>
          <a:bodyPr wrap="none" lIns="0" tIns="0" rIns="0" bIns="0" rtlCol="0" anchor="t"/>
          <a:lstStyle/>
          <a:p>
            <a:pPr algn="r" indent="0" marL="0">
              <a:lnSpc>
                <a:spcPts val="2500"/>
              </a:lnSpc>
              <a:buNone/>
            </a:pPr>
            <a:r>
              <a:rPr lang="en-US" sz="2000" dirty="0">
                <a:solidFill>
                  <a:srgbClr val="3B3535"/>
                </a:solidFill>
                <a:latin typeface="Red Hat Text" pitchFamily="34" charset="0"/>
                <a:ea typeface="Red Hat Text" pitchFamily="34" charset="-122"/>
                <a:cs typeface="Red Hat Text" pitchFamily="34" charset="-120"/>
              </a:rPr>
              <a:t>Sprint</a:t>
            </a:r>
            <a:endParaRPr lang="en-US" sz="2000" dirty="0"/>
          </a:p>
        </p:txBody>
      </p:sp>
      <p:sp>
        <p:nvSpPr>
          <p:cNvPr id="4" name="Text 2"/>
          <p:cNvSpPr/>
          <p:nvPr/>
        </p:nvSpPr>
        <p:spPr>
          <a:xfrm>
            <a:off x="757118" y="2670572"/>
            <a:ext cx="4159210" cy="346115"/>
          </a:xfrm>
          <a:prstGeom prst="rect">
            <a:avLst/>
          </a:prstGeom>
          <a:noFill/>
          <a:ln/>
        </p:spPr>
        <p:txBody>
          <a:bodyPr wrap="none" lIns="0" tIns="0" rIns="0" bIns="0" rtlCol="0" anchor="t"/>
          <a:lstStyle/>
          <a:p>
            <a:pPr algn="r" indent="0" marL="0">
              <a:lnSpc>
                <a:spcPts val="2700"/>
              </a:lnSpc>
              <a:buNone/>
            </a:pPr>
            <a:r>
              <a:rPr lang="en-US" sz="1700" dirty="0">
                <a:solidFill>
                  <a:srgbClr val="3B3535"/>
                </a:solidFill>
                <a:latin typeface="Roboto Light" pitchFamily="34" charset="0"/>
                <a:ea typeface="Roboto Light" pitchFamily="34" charset="-122"/>
                <a:cs typeface="Roboto Light" pitchFamily="34" charset="-120"/>
              </a:rPr>
              <a:t>Cycle de développement de 1 à 4 semaines</a:t>
            </a:r>
            <a:endParaRPr lang="en-US" sz="1700" dirty="0"/>
          </a:p>
        </p:txBody>
      </p:sp>
      <p:pic>
        <p:nvPicPr>
          <p:cNvPr id="5" name="Image 0" descr="preencoded.png">    </p:cNvPr>
          <p:cNvPicPr>
            <a:picLocks noChangeAspect="1"/>
          </p:cNvPicPr>
          <p:nvPr/>
        </p:nvPicPr>
        <p:blipFill>
          <a:blip r:embed="rId1"/>
          <a:stretch>
            <a:fillRect/>
          </a:stretch>
        </p:blipFill>
        <p:spPr>
          <a:xfrm>
            <a:off x="5240774" y="1663660"/>
            <a:ext cx="4148852" cy="4148852"/>
          </a:xfrm>
          <a:prstGeom prst="rect">
            <a:avLst/>
          </a:prstGeom>
        </p:spPr>
      </p:pic>
      <p:sp>
        <p:nvSpPr>
          <p:cNvPr id="6" name="Text 3"/>
          <p:cNvSpPr/>
          <p:nvPr/>
        </p:nvSpPr>
        <p:spPr>
          <a:xfrm>
            <a:off x="6263045" y="2478881"/>
            <a:ext cx="82987" cy="432554"/>
          </a:xfrm>
          <a:prstGeom prst="rect">
            <a:avLst/>
          </a:prstGeom>
          <a:noFill/>
          <a:ln/>
        </p:spPr>
        <p:txBody>
          <a:bodyPr wrap="none" lIns="0" tIns="0" rIns="0" bIns="0" rtlCol="0" anchor="t"/>
          <a:lstStyle/>
          <a:p>
            <a:pPr indent="0" marL="0">
              <a:lnSpc>
                <a:spcPts val="3400"/>
              </a:lnSpc>
              <a:buNone/>
            </a:pPr>
            <a:r>
              <a:rPr lang="en-US" sz="2100" dirty="0">
                <a:solidFill>
                  <a:srgbClr val="3B3535"/>
                </a:solidFill>
                <a:latin typeface="Red Hat Text" pitchFamily="34" charset="0"/>
                <a:ea typeface="Red Hat Text" pitchFamily="34" charset="-122"/>
                <a:cs typeface="Red Hat Text" pitchFamily="34" charset="-120"/>
              </a:rPr>
              <a:t>1</a:t>
            </a:r>
            <a:endParaRPr lang="en-US" sz="2100" dirty="0"/>
          </a:p>
        </p:txBody>
      </p:sp>
      <p:sp>
        <p:nvSpPr>
          <p:cNvPr id="7" name="Text 4"/>
          <p:cNvSpPr/>
          <p:nvPr/>
        </p:nvSpPr>
        <p:spPr>
          <a:xfrm>
            <a:off x="9714071" y="1849874"/>
            <a:ext cx="2545199" cy="318135"/>
          </a:xfrm>
          <a:prstGeom prst="rect">
            <a:avLst/>
          </a:prstGeom>
          <a:noFill/>
          <a:ln/>
        </p:spPr>
        <p:txBody>
          <a:bodyPr wrap="none" lIns="0" tIns="0" rIns="0" bIns="0" rtlCol="0" anchor="t"/>
          <a:lstStyle/>
          <a:p>
            <a:pPr algn="l" indent="0" marL="0">
              <a:lnSpc>
                <a:spcPts val="2500"/>
              </a:lnSpc>
              <a:buNone/>
            </a:pPr>
            <a:r>
              <a:rPr lang="en-US" sz="2000" dirty="0">
                <a:solidFill>
                  <a:srgbClr val="3B3535"/>
                </a:solidFill>
                <a:latin typeface="Red Hat Text" pitchFamily="34" charset="0"/>
                <a:ea typeface="Red Hat Text" pitchFamily="34" charset="-122"/>
                <a:cs typeface="Red Hat Text" pitchFamily="34" charset="-120"/>
              </a:rPr>
              <a:t>Sprint Planning</a:t>
            </a:r>
            <a:endParaRPr lang="en-US" sz="2000" dirty="0"/>
          </a:p>
        </p:txBody>
      </p:sp>
      <p:sp>
        <p:nvSpPr>
          <p:cNvPr id="8" name="Text 5"/>
          <p:cNvSpPr/>
          <p:nvPr/>
        </p:nvSpPr>
        <p:spPr>
          <a:xfrm>
            <a:off x="9714071" y="2297787"/>
            <a:ext cx="4159210" cy="346115"/>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Roboto Light" pitchFamily="34" charset="0"/>
                <a:ea typeface="Roboto Light" pitchFamily="34" charset="-122"/>
                <a:cs typeface="Roboto Light" pitchFamily="34" charset="-120"/>
              </a:rPr>
              <a:t>Définition des tâches du sprint</a:t>
            </a:r>
            <a:endParaRPr lang="en-US" sz="1700" dirty="0"/>
          </a:p>
        </p:txBody>
      </p:sp>
      <p:pic>
        <p:nvPicPr>
          <p:cNvPr id="9" name="Image 1" descr="preencoded.png">    </p:cNvPr>
          <p:cNvPicPr>
            <a:picLocks noChangeAspect="1"/>
          </p:cNvPicPr>
          <p:nvPr/>
        </p:nvPicPr>
        <p:blipFill>
          <a:blip r:embed="rId2"/>
          <a:stretch>
            <a:fillRect/>
          </a:stretch>
        </p:blipFill>
        <p:spPr>
          <a:xfrm>
            <a:off x="5240774" y="1663660"/>
            <a:ext cx="4148852" cy="4148852"/>
          </a:xfrm>
          <a:prstGeom prst="rect">
            <a:avLst/>
          </a:prstGeom>
        </p:spPr>
      </p:pic>
      <p:sp>
        <p:nvSpPr>
          <p:cNvPr id="10" name="Text 6"/>
          <p:cNvSpPr/>
          <p:nvPr/>
        </p:nvSpPr>
        <p:spPr>
          <a:xfrm>
            <a:off x="7913370" y="2238375"/>
            <a:ext cx="162282" cy="432554"/>
          </a:xfrm>
          <a:prstGeom prst="rect">
            <a:avLst/>
          </a:prstGeom>
          <a:noFill/>
          <a:ln/>
        </p:spPr>
        <p:txBody>
          <a:bodyPr wrap="none" lIns="0" tIns="0" rIns="0" bIns="0" rtlCol="0" anchor="t"/>
          <a:lstStyle/>
          <a:p>
            <a:pPr indent="0" marL="0">
              <a:lnSpc>
                <a:spcPts val="3400"/>
              </a:lnSpc>
              <a:buNone/>
            </a:pPr>
            <a:r>
              <a:rPr lang="en-US" sz="2100" dirty="0">
                <a:solidFill>
                  <a:srgbClr val="3B3535"/>
                </a:solidFill>
                <a:latin typeface="Red Hat Text" pitchFamily="34" charset="0"/>
                <a:ea typeface="Red Hat Text" pitchFamily="34" charset="-122"/>
                <a:cs typeface="Red Hat Text" pitchFamily="34" charset="-120"/>
              </a:rPr>
              <a:t>2</a:t>
            </a:r>
            <a:endParaRPr lang="en-US" sz="2100" dirty="0"/>
          </a:p>
        </p:txBody>
      </p:sp>
      <p:sp>
        <p:nvSpPr>
          <p:cNvPr id="11" name="Text 7"/>
          <p:cNvSpPr/>
          <p:nvPr/>
        </p:nvSpPr>
        <p:spPr>
          <a:xfrm>
            <a:off x="9822299" y="3341013"/>
            <a:ext cx="2545199" cy="318135"/>
          </a:xfrm>
          <a:prstGeom prst="rect">
            <a:avLst/>
          </a:prstGeom>
          <a:noFill/>
          <a:ln/>
        </p:spPr>
        <p:txBody>
          <a:bodyPr wrap="none" lIns="0" tIns="0" rIns="0" bIns="0" rtlCol="0" anchor="t"/>
          <a:lstStyle/>
          <a:p>
            <a:pPr algn="l" indent="0" marL="0">
              <a:lnSpc>
                <a:spcPts val="2500"/>
              </a:lnSpc>
              <a:buNone/>
            </a:pPr>
            <a:r>
              <a:rPr lang="en-US" sz="2000" dirty="0">
                <a:solidFill>
                  <a:srgbClr val="3B3535"/>
                </a:solidFill>
                <a:latin typeface="Red Hat Text" pitchFamily="34" charset="0"/>
                <a:ea typeface="Red Hat Text" pitchFamily="34" charset="-122"/>
                <a:cs typeface="Red Hat Text" pitchFamily="34" charset="-120"/>
              </a:rPr>
              <a:t>Daily Scrum</a:t>
            </a:r>
            <a:endParaRPr lang="en-US" sz="2000" dirty="0"/>
          </a:p>
        </p:txBody>
      </p:sp>
      <p:sp>
        <p:nvSpPr>
          <p:cNvPr id="12" name="Text 8"/>
          <p:cNvSpPr/>
          <p:nvPr/>
        </p:nvSpPr>
        <p:spPr>
          <a:xfrm>
            <a:off x="9822299" y="3788926"/>
            <a:ext cx="4050982" cy="346115"/>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Roboto Light" pitchFamily="34" charset="0"/>
                <a:ea typeface="Roboto Light" pitchFamily="34" charset="-122"/>
                <a:cs typeface="Roboto Light" pitchFamily="34" charset="-120"/>
              </a:rPr>
              <a:t>Synchronisation quotidienne (15 min)</a:t>
            </a:r>
            <a:endParaRPr lang="en-US" sz="1700" dirty="0"/>
          </a:p>
        </p:txBody>
      </p:sp>
      <p:pic>
        <p:nvPicPr>
          <p:cNvPr id="13" name="Image 2" descr="preencoded.png">    </p:cNvPr>
          <p:cNvPicPr>
            <a:picLocks noChangeAspect="1"/>
          </p:cNvPicPr>
          <p:nvPr/>
        </p:nvPicPr>
        <p:blipFill>
          <a:blip r:embed="rId3"/>
          <a:stretch>
            <a:fillRect/>
          </a:stretch>
        </p:blipFill>
        <p:spPr>
          <a:xfrm>
            <a:off x="5240774" y="1663660"/>
            <a:ext cx="4148852" cy="4148852"/>
          </a:xfrm>
          <a:prstGeom prst="rect">
            <a:avLst/>
          </a:prstGeom>
        </p:spPr>
      </p:pic>
      <p:sp>
        <p:nvSpPr>
          <p:cNvPr id="14" name="Text 9"/>
          <p:cNvSpPr/>
          <p:nvPr/>
        </p:nvSpPr>
        <p:spPr>
          <a:xfrm>
            <a:off x="8664416" y="3771305"/>
            <a:ext cx="162282" cy="432554"/>
          </a:xfrm>
          <a:prstGeom prst="rect">
            <a:avLst/>
          </a:prstGeom>
          <a:noFill/>
          <a:ln/>
        </p:spPr>
        <p:txBody>
          <a:bodyPr wrap="none" lIns="0" tIns="0" rIns="0" bIns="0" rtlCol="0" anchor="t"/>
          <a:lstStyle/>
          <a:p>
            <a:pPr indent="0" marL="0">
              <a:lnSpc>
                <a:spcPts val="3400"/>
              </a:lnSpc>
              <a:buNone/>
            </a:pPr>
            <a:r>
              <a:rPr lang="en-US" sz="2100" dirty="0">
                <a:solidFill>
                  <a:srgbClr val="3B3535"/>
                </a:solidFill>
                <a:latin typeface="Red Hat Text" pitchFamily="34" charset="0"/>
                <a:ea typeface="Red Hat Text" pitchFamily="34" charset="-122"/>
                <a:cs typeface="Red Hat Text" pitchFamily="34" charset="-120"/>
              </a:rPr>
              <a:t>3</a:t>
            </a:r>
            <a:endParaRPr lang="en-US" sz="2100" dirty="0"/>
          </a:p>
        </p:txBody>
      </p:sp>
      <p:sp>
        <p:nvSpPr>
          <p:cNvPr id="15" name="Text 10"/>
          <p:cNvSpPr/>
          <p:nvPr/>
        </p:nvSpPr>
        <p:spPr>
          <a:xfrm>
            <a:off x="9714071" y="4832152"/>
            <a:ext cx="2545199" cy="318135"/>
          </a:xfrm>
          <a:prstGeom prst="rect">
            <a:avLst/>
          </a:prstGeom>
          <a:noFill/>
          <a:ln/>
        </p:spPr>
        <p:txBody>
          <a:bodyPr wrap="none" lIns="0" tIns="0" rIns="0" bIns="0" rtlCol="0" anchor="t"/>
          <a:lstStyle/>
          <a:p>
            <a:pPr algn="l" indent="0" marL="0">
              <a:lnSpc>
                <a:spcPts val="2500"/>
              </a:lnSpc>
              <a:buNone/>
            </a:pPr>
            <a:r>
              <a:rPr lang="en-US" sz="2000" dirty="0">
                <a:solidFill>
                  <a:srgbClr val="3B3535"/>
                </a:solidFill>
                <a:latin typeface="Red Hat Text" pitchFamily="34" charset="0"/>
                <a:ea typeface="Red Hat Text" pitchFamily="34" charset="-122"/>
                <a:cs typeface="Red Hat Text" pitchFamily="34" charset="-120"/>
              </a:rPr>
              <a:t>Sprint Review</a:t>
            </a:r>
            <a:endParaRPr lang="en-US" sz="2000" dirty="0"/>
          </a:p>
        </p:txBody>
      </p:sp>
      <p:sp>
        <p:nvSpPr>
          <p:cNvPr id="16" name="Text 11"/>
          <p:cNvSpPr/>
          <p:nvPr/>
        </p:nvSpPr>
        <p:spPr>
          <a:xfrm>
            <a:off x="9714071" y="5280065"/>
            <a:ext cx="4159210" cy="346115"/>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Roboto Light" pitchFamily="34" charset="0"/>
                <a:ea typeface="Roboto Light" pitchFamily="34" charset="-122"/>
                <a:cs typeface="Roboto Light" pitchFamily="34" charset="-120"/>
              </a:rPr>
              <a:t>Présentation du travail accompli</a:t>
            </a:r>
            <a:endParaRPr lang="en-US" sz="1700" dirty="0"/>
          </a:p>
        </p:txBody>
      </p:sp>
      <p:pic>
        <p:nvPicPr>
          <p:cNvPr id="17" name="Image 3" descr="preencoded.png">    </p:cNvPr>
          <p:cNvPicPr>
            <a:picLocks noChangeAspect="1"/>
          </p:cNvPicPr>
          <p:nvPr/>
        </p:nvPicPr>
        <p:blipFill>
          <a:blip r:embed="rId4"/>
          <a:stretch>
            <a:fillRect/>
          </a:stretch>
        </p:blipFill>
        <p:spPr>
          <a:xfrm>
            <a:off x="5240774" y="1663660"/>
            <a:ext cx="4148852" cy="4148852"/>
          </a:xfrm>
          <a:prstGeom prst="rect">
            <a:avLst/>
          </a:prstGeom>
        </p:spPr>
      </p:pic>
      <p:sp>
        <p:nvSpPr>
          <p:cNvPr id="18" name="Text 12"/>
          <p:cNvSpPr/>
          <p:nvPr/>
        </p:nvSpPr>
        <p:spPr>
          <a:xfrm>
            <a:off x="7436168" y="4959310"/>
            <a:ext cx="167045" cy="432554"/>
          </a:xfrm>
          <a:prstGeom prst="rect">
            <a:avLst/>
          </a:prstGeom>
          <a:noFill/>
          <a:ln/>
        </p:spPr>
        <p:txBody>
          <a:bodyPr wrap="none" lIns="0" tIns="0" rIns="0" bIns="0" rtlCol="0" anchor="t"/>
          <a:lstStyle/>
          <a:p>
            <a:pPr indent="0" marL="0">
              <a:lnSpc>
                <a:spcPts val="3400"/>
              </a:lnSpc>
              <a:buNone/>
            </a:pPr>
            <a:r>
              <a:rPr lang="en-US" sz="2100" dirty="0">
                <a:solidFill>
                  <a:srgbClr val="3B3535"/>
                </a:solidFill>
                <a:latin typeface="Red Hat Text" pitchFamily="34" charset="0"/>
                <a:ea typeface="Red Hat Text" pitchFamily="34" charset="-122"/>
                <a:cs typeface="Red Hat Text" pitchFamily="34" charset="-120"/>
              </a:rPr>
              <a:t>4</a:t>
            </a:r>
            <a:endParaRPr lang="en-US" sz="2100" dirty="0"/>
          </a:p>
        </p:txBody>
      </p:sp>
      <p:sp>
        <p:nvSpPr>
          <p:cNvPr id="19" name="Text 13"/>
          <p:cNvSpPr/>
          <p:nvPr/>
        </p:nvSpPr>
        <p:spPr>
          <a:xfrm>
            <a:off x="2371130" y="4459367"/>
            <a:ext cx="2545199" cy="318135"/>
          </a:xfrm>
          <a:prstGeom prst="rect">
            <a:avLst/>
          </a:prstGeom>
          <a:noFill/>
          <a:ln/>
        </p:spPr>
        <p:txBody>
          <a:bodyPr wrap="none" lIns="0" tIns="0" rIns="0" bIns="0" rtlCol="0" anchor="t"/>
          <a:lstStyle/>
          <a:p>
            <a:pPr algn="r" indent="0" marL="0">
              <a:lnSpc>
                <a:spcPts val="2500"/>
              </a:lnSpc>
              <a:buNone/>
            </a:pPr>
            <a:r>
              <a:rPr lang="en-US" sz="2000" dirty="0">
                <a:solidFill>
                  <a:srgbClr val="3B3535"/>
                </a:solidFill>
                <a:latin typeface="Red Hat Text" pitchFamily="34" charset="0"/>
                <a:ea typeface="Red Hat Text" pitchFamily="34" charset="-122"/>
                <a:cs typeface="Red Hat Text" pitchFamily="34" charset="-120"/>
              </a:rPr>
              <a:t>Rétrospective</a:t>
            </a:r>
            <a:endParaRPr lang="en-US" sz="2000" dirty="0"/>
          </a:p>
        </p:txBody>
      </p:sp>
      <p:sp>
        <p:nvSpPr>
          <p:cNvPr id="20" name="Text 14"/>
          <p:cNvSpPr/>
          <p:nvPr/>
        </p:nvSpPr>
        <p:spPr>
          <a:xfrm>
            <a:off x="757118" y="4907280"/>
            <a:ext cx="4159210" cy="346115"/>
          </a:xfrm>
          <a:prstGeom prst="rect">
            <a:avLst/>
          </a:prstGeom>
          <a:noFill/>
          <a:ln/>
        </p:spPr>
        <p:txBody>
          <a:bodyPr wrap="none" lIns="0" tIns="0" rIns="0" bIns="0" rtlCol="0" anchor="t"/>
          <a:lstStyle/>
          <a:p>
            <a:pPr algn="r" indent="0" marL="0">
              <a:lnSpc>
                <a:spcPts val="2700"/>
              </a:lnSpc>
              <a:buNone/>
            </a:pPr>
            <a:r>
              <a:rPr lang="en-US" sz="1700" dirty="0">
                <a:solidFill>
                  <a:srgbClr val="3B3535"/>
                </a:solidFill>
                <a:latin typeface="Roboto Light" pitchFamily="34" charset="0"/>
                <a:ea typeface="Roboto Light" pitchFamily="34" charset="-122"/>
                <a:cs typeface="Roboto Light" pitchFamily="34" charset="-120"/>
              </a:rPr>
              <a:t>Amélioration du processus</a:t>
            </a:r>
            <a:endParaRPr lang="en-US" sz="1700" dirty="0"/>
          </a:p>
        </p:txBody>
      </p:sp>
      <p:pic>
        <p:nvPicPr>
          <p:cNvPr id="21" name="Image 4" descr="preencoded.png">    </p:cNvPr>
          <p:cNvPicPr>
            <a:picLocks noChangeAspect="1"/>
          </p:cNvPicPr>
          <p:nvPr/>
        </p:nvPicPr>
        <p:blipFill>
          <a:blip r:embed="rId5"/>
          <a:stretch>
            <a:fillRect/>
          </a:stretch>
        </p:blipFill>
        <p:spPr>
          <a:xfrm>
            <a:off x="5240774" y="1663660"/>
            <a:ext cx="4148852" cy="4148852"/>
          </a:xfrm>
          <a:prstGeom prst="rect">
            <a:avLst/>
          </a:prstGeom>
        </p:spPr>
      </p:pic>
      <p:sp>
        <p:nvSpPr>
          <p:cNvPr id="22" name="Text 15"/>
          <p:cNvSpPr/>
          <p:nvPr/>
        </p:nvSpPr>
        <p:spPr>
          <a:xfrm>
            <a:off x="5929908" y="4160520"/>
            <a:ext cx="162282" cy="432554"/>
          </a:xfrm>
          <a:prstGeom prst="rect">
            <a:avLst/>
          </a:prstGeom>
          <a:noFill/>
          <a:ln/>
        </p:spPr>
        <p:txBody>
          <a:bodyPr wrap="none" lIns="0" tIns="0" rIns="0" bIns="0" rtlCol="0" anchor="t"/>
          <a:lstStyle/>
          <a:p>
            <a:pPr indent="0" marL="0">
              <a:lnSpc>
                <a:spcPts val="3400"/>
              </a:lnSpc>
              <a:buNone/>
            </a:pPr>
            <a:r>
              <a:rPr lang="en-US" sz="2100" dirty="0">
                <a:solidFill>
                  <a:srgbClr val="3B3535"/>
                </a:solidFill>
                <a:latin typeface="Red Hat Text" pitchFamily="34" charset="0"/>
                <a:ea typeface="Red Hat Text" pitchFamily="34" charset="-122"/>
                <a:cs typeface="Red Hat Text" pitchFamily="34" charset="-120"/>
              </a:rPr>
              <a:t>5</a:t>
            </a:r>
            <a:endParaRPr lang="en-US" sz="2100" dirty="0"/>
          </a:p>
        </p:txBody>
      </p:sp>
      <p:sp>
        <p:nvSpPr>
          <p:cNvPr id="23" name="Text 16"/>
          <p:cNvSpPr/>
          <p:nvPr/>
        </p:nvSpPr>
        <p:spPr>
          <a:xfrm>
            <a:off x="757118" y="6055876"/>
            <a:ext cx="13116163" cy="692229"/>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Roboto Light" pitchFamily="34" charset="0"/>
                <a:ea typeface="Roboto Light" pitchFamily="34" charset="-122"/>
                <a:cs typeface="Roboto Light" pitchFamily="34" charset="-120"/>
              </a:rPr>
              <a:t>Les événements Scrum structurent le travail et rythment le projet. Ils permettent de maintenir une cadence régulière, d'assurer la transparence et de faciliter la collaboration entre tous les acteurs du projet.</a:t>
            </a:r>
            <a:endParaRPr lang="en-US" sz="1700" dirty="0"/>
          </a:p>
        </p:txBody>
      </p:sp>
      <p:sp>
        <p:nvSpPr>
          <p:cNvPr id="24" name="Text 17"/>
          <p:cNvSpPr/>
          <p:nvPr/>
        </p:nvSpPr>
        <p:spPr>
          <a:xfrm>
            <a:off x="757118" y="6991469"/>
            <a:ext cx="13116163" cy="692229"/>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Roboto Light" pitchFamily="34" charset="0"/>
                <a:ea typeface="Roboto Light" pitchFamily="34" charset="-122"/>
                <a:cs typeface="Roboto Light" pitchFamily="34" charset="-120"/>
              </a:rPr>
              <a:t>Chaque événement a une durée maximale (</a:t>
            </a:r>
            <a:pPr indent="0" marL="0">
              <a:lnSpc>
                <a:spcPts val="2700"/>
              </a:lnSpc>
              <a:buNone/>
            </a:pPr>
            <a:r>
              <a:rPr lang="en-US" sz="1700" b="1" dirty="0">
                <a:solidFill>
                  <a:srgbClr val="3B3535"/>
                </a:solidFill>
                <a:latin typeface="Roboto Light" pitchFamily="34" charset="0"/>
                <a:ea typeface="Roboto Light" pitchFamily="34" charset="-122"/>
                <a:cs typeface="Roboto Light" pitchFamily="34" charset="-120"/>
              </a:rPr>
              <a:t>time-boxed</a:t>
            </a:r>
            <a:pPr indent="0" marL="0">
              <a:lnSpc>
                <a:spcPts val="2700"/>
              </a:lnSpc>
              <a:buNone/>
            </a:pPr>
            <a:r>
              <a:rPr lang="en-US" sz="1700" dirty="0">
                <a:solidFill>
                  <a:srgbClr val="3B3535"/>
                </a:solidFill>
                <a:latin typeface="Roboto Light" pitchFamily="34" charset="0"/>
                <a:ea typeface="Roboto Light" pitchFamily="34" charset="-122"/>
                <a:cs typeface="Roboto Light" pitchFamily="34" charset="-120"/>
              </a:rPr>
              <a:t>) pour garantir l'efficacité et éviter la perte de temps. Ces cérémonies sont essentielles pour le bon fonctionnement de la méthodologie Scrum.</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12244" y="639723"/>
            <a:ext cx="7359372" cy="682466"/>
          </a:xfrm>
          <a:prstGeom prst="rect">
            <a:avLst/>
          </a:prstGeom>
          <a:noFill/>
          <a:ln/>
        </p:spPr>
        <p:txBody>
          <a:bodyPr wrap="none" lIns="0" tIns="0" rIns="0" bIns="0" rtlCol="0" anchor="t"/>
          <a:lstStyle/>
          <a:p>
            <a:pPr indent="0" marL="0">
              <a:lnSpc>
                <a:spcPts val="5350"/>
              </a:lnSpc>
              <a:buNone/>
            </a:pPr>
            <a:r>
              <a:rPr lang="en-US" sz="4250" dirty="0">
                <a:solidFill>
                  <a:srgbClr val="1F1E1E"/>
                </a:solidFill>
                <a:latin typeface="Red Hat Text" pitchFamily="34" charset="0"/>
                <a:ea typeface="Red Hat Text" pitchFamily="34" charset="-122"/>
                <a:cs typeface="Red Hat Text" pitchFamily="34" charset="-120"/>
              </a:rPr>
              <a:t>Sprint Planning et Daily Scrum</a:t>
            </a:r>
            <a:endParaRPr lang="en-US" sz="4250" dirty="0"/>
          </a:p>
        </p:txBody>
      </p:sp>
      <p:pic>
        <p:nvPicPr>
          <p:cNvPr id="3" name="Image 0" descr="preencoded.png">    </p:cNvPr>
          <p:cNvPicPr>
            <a:picLocks noChangeAspect="1"/>
          </p:cNvPicPr>
          <p:nvPr/>
        </p:nvPicPr>
        <p:blipFill>
          <a:blip r:embed="rId1"/>
          <a:stretch>
            <a:fillRect/>
          </a:stretch>
        </p:blipFill>
        <p:spPr>
          <a:xfrm>
            <a:off x="812244" y="1786295"/>
            <a:ext cx="1160264" cy="2058233"/>
          </a:xfrm>
          <a:prstGeom prst="rect">
            <a:avLst/>
          </a:prstGeom>
        </p:spPr>
      </p:pic>
      <p:sp>
        <p:nvSpPr>
          <p:cNvPr id="4" name="Text 1"/>
          <p:cNvSpPr/>
          <p:nvPr/>
        </p:nvSpPr>
        <p:spPr>
          <a:xfrm>
            <a:off x="2320528" y="2018348"/>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3B3535"/>
                </a:solidFill>
                <a:latin typeface="Red Hat Text" pitchFamily="34" charset="0"/>
                <a:ea typeface="Red Hat Text" pitchFamily="34" charset="-122"/>
                <a:cs typeface="Red Hat Text" pitchFamily="34" charset="-120"/>
              </a:rPr>
              <a:t>Sprint Planning</a:t>
            </a:r>
            <a:endParaRPr lang="en-US" sz="2100" dirty="0"/>
          </a:p>
        </p:txBody>
      </p:sp>
      <p:sp>
        <p:nvSpPr>
          <p:cNvPr id="5" name="Text 2"/>
          <p:cNvSpPr/>
          <p:nvPr/>
        </p:nvSpPr>
        <p:spPr>
          <a:xfrm>
            <a:off x="2320528" y="2498765"/>
            <a:ext cx="11497627" cy="1113711"/>
          </a:xfrm>
          <a:prstGeom prst="rect">
            <a:avLst/>
          </a:prstGeom>
          <a:noFill/>
          <a:ln/>
        </p:spPr>
        <p:txBody>
          <a:bodyPr wrap="square" lIns="0" tIns="0" rIns="0" bIns="0" rtlCol="0" anchor="t"/>
          <a:lstStyle/>
          <a:p>
            <a:pPr algn="l" indent="0" marL="0">
              <a:lnSpc>
                <a:spcPts val="2900"/>
              </a:lnSpc>
              <a:buNone/>
            </a:pPr>
            <a:r>
              <a:rPr lang="en-US" sz="1800" dirty="0">
                <a:solidFill>
                  <a:srgbClr val="3B3535"/>
                </a:solidFill>
                <a:latin typeface="Roboto Light" pitchFamily="34" charset="0"/>
                <a:ea typeface="Roboto Light" pitchFamily="34" charset="-122"/>
                <a:cs typeface="Roboto Light" pitchFamily="34" charset="-120"/>
              </a:rPr>
              <a:t>Au début du sprint, toute l'équipe se réunit pour cette session cruciale. Le </a:t>
            </a:r>
            <a:pPr algn="l" indent="0" marL="0">
              <a:lnSpc>
                <a:spcPts val="2900"/>
              </a:lnSpc>
              <a:buNone/>
            </a:pPr>
            <a:r>
              <a:rPr lang="en-US" sz="1800" b="1" dirty="0">
                <a:solidFill>
                  <a:srgbClr val="3B3535"/>
                </a:solidFill>
                <a:latin typeface="Roboto Light" pitchFamily="34" charset="0"/>
                <a:ea typeface="Roboto Light" pitchFamily="34" charset="-122"/>
                <a:cs typeface="Roboto Light" pitchFamily="34" charset="-120"/>
              </a:rPr>
              <a:t>Product Owner</a:t>
            </a:r>
            <a:pPr algn="l" indent="0" marL="0">
              <a:lnSpc>
                <a:spcPts val="2900"/>
              </a:lnSpc>
              <a:buNone/>
            </a:pPr>
            <a:r>
              <a:rPr lang="en-US" sz="1800" dirty="0">
                <a:solidFill>
                  <a:srgbClr val="3B3535"/>
                </a:solidFill>
                <a:latin typeface="Roboto Light" pitchFamily="34" charset="0"/>
                <a:ea typeface="Roboto Light" pitchFamily="34" charset="-122"/>
                <a:cs typeface="Roboto Light" pitchFamily="34" charset="-120"/>
              </a:rPr>
              <a:t> présente les éléments prioritaires du backlog produit. L'équipe de développement sélectionne ce qu'elle estime pouvoir réaliser pendant le sprint, en fonction de sa capacité et de la complexité des tâches.</a:t>
            </a:r>
            <a:endParaRPr lang="en-US" sz="1800" dirty="0"/>
          </a:p>
        </p:txBody>
      </p:sp>
      <p:pic>
        <p:nvPicPr>
          <p:cNvPr id="6" name="Image 1" descr="preencoded.png">    </p:cNvPr>
          <p:cNvPicPr>
            <a:picLocks noChangeAspect="1"/>
          </p:cNvPicPr>
          <p:nvPr/>
        </p:nvPicPr>
        <p:blipFill>
          <a:blip r:embed="rId2"/>
          <a:stretch>
            <a:fillRect/>
          </a:stretch>
        </p:blipFill>
        <p:spPr>
          <a:xfrm>
            <a:off x="812244" y="3844528"/>
            <a:ext cx="1160264" cy="1686997"/>
          </a:xfrm>
          <a:prstGeom prst="rect">
            <a:avLst/>
          </a:prstGeom>
        </p:spPr>
      </p:pic>
      <p:sp>
        <p:nvSpPr>
          <p:cNvPr id="7" name="Text 3"/>
          <p:cNvSpPr/>
          <p:nvPr/>
        </p:nvSpPr>
        <p:spPr>
          <a:xfrm>
            <a:off x="2320528" y="4076581"/>
            <a:ext cx="3260884" cy="341233"/>
          </a:xfrm>
          <a:prstGeom prst="rect">
            <a:avLst/>
          </a:prstGeom>
          <a:noFill/>
          <a:ln/>
        </p:spPr>
        <p:txBody>
          <a:bodyPr wrap="none" lIns="0" tIns="0" rIns="0" bIns="0" rtlCol="0" anchor="t"/>
          <a:lstStyle/>
          <a:p>
            <a:pPr algn="l" indent="0" marL="0">
              <a:lnSpc>
                <a:spcPts val="2650"/>
              </a:lnSpc>
              <a:buNone/>
            </a:pPr>
            <a:r>
              <a:rPr lang="en-US" sz="2100" dirty="0">
                <a:solidFill>
                  <a:srgbClr val="3B3535"/>
                </a:solidFill>
                <a:latin typeface="Red Hat Text" pitchFamily="34" charset="0"/>
                <a:ea typeface="Red Hat Text" pitchFamily="34" charset="-122"/>
                <a:cs typeface="Red Hat Text" pitchFamily="34" charset="-120"/>
              </a:rPr>
              <a:t>Création du Sprint Backlog</a:t>
            </a:r>
            <a:endParaRPr lang="en-US" sz="2100" dirty="0"/>
          </a:p>
        </p:txBody>
      </p:sp>
      <p:sp>
        <p:nvSpPr>
          <p:cNvPr id="8" name="Text 4"/>
          <p:cNvSpPr/>
          <p:nvPr/>
        </p:nvSpPr>
        <p:spPr>
          <a:xfrm>
            <a:off x="2320528" y="4556998"/>
            <a:ext cx="11497627" cy="742474"/>
          </a:xfrm>
          <a:prstGeom prst="rect">
            <a:avLst/>
          </a:prstGeom>
          <a:noFill/>
          <a:ln/>
        </p:spPr>
        <p:txBody>
          <a:bodyPr wrap="square" lIns="0" tIns="0" rIns="0" bIns="0" rtlCol="0" anchor="t"/>
          <a:lstStyle/>
          <a:p>
            <a:pPr algn="l" indent="0" marL="0">
              <a:lnSpc>
                <a:spcPts val="2900"/>
              </a:lnSpc>
              <a:buNone/>
            </a:pPr>
            <a:r>
              <a:rPr lang="en-US" sz="1800" dirty="0">
                <a:solidFill>
                  <a:srgbClr val="3B3535"/>
                </a:solidFill>
                <a:latin typeface="Roboto Light" pitchFamily="34" charset="0"/>
                <a:ea typeface="Roboto Light" pitchFamily="34" charset="-122"/>
                <a:cs typeface="Roboto Light" pitchFamily="34" charset="-120"/>
              </a:rPr>
              <a:t>L'équipe décompose les fonctionnalités sélectionnées en tâches techniques et crée le sprint backlog. Chaque tâche est estimée en termes d'effort, et l'équipe s'engage collectivement sur ces objectifs pour le sprint.</a:t>
            </a:r>
            <a:endParaRPr lang="en-US" sz="1800" dirty="0"/>
          </a:p>
        </p:txBody>
      </p:sp>
      <p:pic>
        <p:nvPicPr>
          <p:cNvPr id="9" name="Image 2" descr="preencoded.png">    </p:cNvPr>
          <p:cNvPicPr>
            <a:picLocks noChangeAspect="1"/>
          </p:cNvPicPr>
          <p:nvPr/>
        </p:nvPicPr>
        <p:blipFill>
          <a:blip r:embed="rId3"/>
          <a:stretch>
            <a:fillRect/>
          </a:stretch>
        </p:blipFill>
        <p:spPr>
          <a:xfrm>
            <a:off x="812244" y="5531525"/>
            <a:ext cx="1160264" cy="2058233"/>
          </a:xfrm>
          <a:prstGeom prst="rect">
            <a:avLst/>
          </a:prstGeom>
        </p:spPr>
      </p:pic>
      <p:sp>
        <p:nvSpPr>
          <p:cNvPr id="10" name="Text 5"/>
          <p:cNvSpPr/>
          <p:nvPr/>
        </p:nvSpPr>
        <p:spPr>
          <a:xfrm>
            <a:off x="2320528" y="5763578"/>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3B3535"/>
                </a:solidFill>
                <a:latin typeface="Red Hat Text" pitchFamily="34" charset="0"/>
                <a:ea typeface="Red Hat Text" pitchFamily="34" charset="-122"/>
                <a:cs typeface="Red Hat Text" pitchFamily="34" charset="-120"/>
              </a:rPr>
              <a:t>Daily Scrum</a:t>
            </a:r>
            <a:endParaRPr lang="en-US" sz="2100" dirty="0"/>
          </a:p>
        </p:txBody>
      </p:sp>
      <p:sp>
        <p:nvSpPr>
          <p:cNvPr id="11" name="Text 6"/>
          <p:cNvSpPr/>
          <p:nvPr/>
        </p:nvSpPr>
        <p:spPr>
          <a:xfrm>
            <a:off x="2320528" y="6243995"/>
            <a:ext cx="11497627" cy="1113711"/>
          </a:xfrm>
          <a:prstGeom prst="rect">
            <a:avLst/>
          </a:prstGeom>
          <a:noFill/>
          <a:ln/>
        </p:spPr>
        <p:txBody>
          <a:bodyPr wrap="square" lIns="0" tIns="0" rIns="0" bIns="0" rtlCol="0" anchor="t"/>
          <a:lstStyle/>
          <a:p>
            <a:pPr algn="l" indent="0" marL="0">
              <a:lnSpc>
                <a:spcPts val="2900"/>
              </a:lnSpc>
              <a:buNone/>
            </a:pPr>
            <a:r>
              <a:rPr lang="en-US" sz="1800" dirty="0">
                <a:solidFill>
                  <a:srgbClr val="3B3535"/>
                </a:solidFill>
                <a:latin typeface="Roboto Light" pitchFamily="34" charset="0"/>
                <a:ea typeface="Roboto Light" pitchFamily="34" charset="-122"/>
                <a:cs typeface="Roboto Light" pitchFamily="34" charset="-120"/>
              </a:rPr>
              <a:t>Chaque jour, l'équipe se réunit pendant 15 minutes maximum pour une synchronisation rapide. Chaque membre répond à trois questions essentielles: Qu'ai-je fait hier? Que vais-je faire aujourd'hui? Quels obstacles ai-je rencontrés?</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5450" y="655915"/>
            <a:ext cx="6835854" cy="626388"/>
          </a:xfrm>
          <a:prstGeom prst="rect">
            <a:avLst/>
          </a:prstGeom>
          <a:noFill/>
          <a:ln/>
        </p:spPr>
        <p:txBody>
          <a:bodyPr wrap="none" lIns="0" tIns="0" rIns="0" bIns="0" rtlCol="0" anchor="t"/>
          <a:lstStyle/>
          <a:p>
            <a:pPr indent="0" marL="0">
              <a:lnSpc>
                <a:spcPts val="4900"/>
              </a:lnSpc>
              <a:buNone/>
            </a:pPr>
            <a:r>
              <a:rPr lang="en-US" sz="3900" dirty="0">
                <a:solidFill>
                  <a:srgbClr val="1F1E1E"/>
                </a:solidFill>
                <a:latin typeface="Red Hat Text" pitchFamily="34" charset="0"/>
                <a:ea typeface="Red Hat Text" pitchFamily="34" charset="-122"/>
                <a:cs typeface="Red Hat Text" pitchFamily="34" charset="-120"/>
              </a:rPr>
              <a:t>Sprint Review et Rétrospective</a:t>
            </a:r>
            <a:endParaRPr lang="en-US" sz="3900" dirty="0"/>
          </a:p>
        </p:txBody>
      </p:sp>
      <p:sp>
        <p:nvSpPr>
          <p:cNvPr id="3" name="Shape 1"/>
          <p:cNvSpPr/>
          <p:nvPr/>
        </p:nvSpPr>
        <p:spPr>
          <a:xfrm>
            <a:off x="745450" y="4470559"/>
            <a:ext cx="13139499" cy="22860"/>
          </a:xfrm>
          <a:prstGeom prst="roundRect">
            <a:avLst>
              <a:gd name="adj" fmla="val 139756"/>
            </a:avLst>
          </a:prstGeom>
          <a:solidFill>
            <a:srgbClr val="D9CECE"/>
          </a:solidFill>
          <a:ln/>
        </p:spPr>
      </p:sp>
      <p:sp>
        <p:nvSpPr>
          <p:cNvPr id="4" name="Shape 2"/>
          <p:cNvSpPr/>
          <p:nvPr/>
        </p:nvSpPr>
        <p:spPr>
          <a:xfrm>
            <a:off x="3298031" y="3725108"/>
            <a:ext cx="22860" cy="745450"/>
          </a:xfrm>
          <a:prstGeom prst="roundRect">
            <a:avLst>
              <a:gd name="adj" fmla="val 139756"/>
            </a:avLst>
          </a:prstGeom>
          <a:solidFill>
            <a:srgbClr val="D9CECE"/>
          </a:solidFill>
          <a:ln/>
        </p:spPr>
      </p:sp>
      <p:sp>
        <p:nvSpPr>
          <p:cNvPr id="5" name="Shape 3"/>
          <p:cNvSpPr/>
          <p:nvPr/>
        </p:nvSpPr>
        <p:spPr>
          <a:xfrm>
            <a:off x="3069908" y="4231005"/>
            <a:ext cx="479108" cy="479108"/>
          </a:xfrm>
          <a:prstGeom prst="roundRect">
            <a:avLst>
              <a:gd name="adj" fmla="val 6668"/>
            </a:avLst>
          </a:prstGeom>
          <a:solidFill>
            <a:srgbClr val="F3E8E8"/>
          </a:solidFill>
          <a:ln/>
        </p:spPr>
      </p:sp>
      <p:sp>
        <p:nvSpPr>
          <p:cNvPr id="6" name="Text 4"/>
          <p:cNvSpPr/>
          <p:nvPr/>
        </p:nvSpPr>
        <p:spPr>
          <a:xfrm>
            <a:off x="3263265" y="4320183"/>
            <a:ext cx="92392" cy="300633"/>
          </a:xfrm>
          <a:prstGeom prst="rect">
            <a:avLst/>
          </a:prstGeom>
          <a:noFill/>
          <a:ln/>
        </p:spPr>
        <p:txBody>
          <a:bodyPr wrap="none" lIns="0" tIns="0" rIns="0" bIns="0" rtlCol="0" anchor="t"/>
          <a:lstStyle/>
          <a:p>
            <a:pPr algn="ctr" indent="0" marL="0">
              <a:lnSpc>
                <a:spcPts val="23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7" name="Text 5"/>
          <p:cNvSpPr/>
          <p:nvPr/>
        </p:nvSpPr>
        <p:spPr>
          <a:xfrm>
            <a:off x="1939647" y="1708190"/>
            <a:ext cx="2739628" cy="313253"/>
          </a:xfrm>
          <a:prstGeom prst="rect">
            <a:avLst/>
          </a:prstGeom>
          <a:noFill/>
          <a:ln/>
        </p:spPr>
        <p:txBody>
          <a:bodyPr wrap="none" lIns="0" tIns="0" rIns="0" bIns="0" rtlCol="0" anchor="t"/>
          <a:lstStyle/>
          <a:p>
            <a:pPr algn="ctr" indent="0" marL="0">
              <a:lnSpc>
                <a:spcPts val="2450"/>
              </a:lnSpc>
              <a:buNone/>
            </a:pPr>
            <a:r>
              <a:rPr lang="en-US" sz="1950" dirty="0">
                <a:solidFill>
                  <a:srgbClr val="3B3535"/>
                </a:solidFill>
                <a:latin typeface="Red Hat Text" pitchFamily="34" charset="0"/>
                <a:ea typeface="Red Hat Text" pitchFamily="34" charset="-122"/>
                <a:cs typeface="Red Hat Text" pitchFamily="34" charset="-120"/>
              </a:rPr>
              <a:t>Préparation de la Review</a:t>
            </a:r>
            <a:endParaRPr lang="en-US" sz="1950" dirty="0"/>
          </a:p>
        </p:txBody>
      </p:sp>
      <p:sp>
        <p:nvSpPr>
          <p:cNvPr id="8" name="Text 6"/>
          <p:cNvSpPr/>
          <p:nvPr/>
        </p:nvSpPr>
        <p:spPr>
          <a:xfrm>
            <a:off x="958334" y="2149197"/>
            <a:ext cx="4702254" cy="1363028"/>
          </a:xfrm>
          <a:prstGeom prst="rect">
            <a:avLst/>
          </a:prstGeom>
          <a:noFill/>
          <a:ln/>
        </p:spPr>
        <p:txBody>
          <a:bodyPr wrap="square" lIns="0" tIns="0" rIns="0" bIns="0" rtlCol="0" anchor="t"/>
          <a:lstStyle/>
          <a:p>
            <a:pPr algn="ctr" indent="0" marL="0">
              <a:lnSpc>
                <a:spcPts val="2650"/>
              </a:lnSpc>
              <a:buNone/>
            </a:pPr>
            <a:r>
              <a:rPr lang="en-US" sz="1650" dirty="0">
                <a:solidFill>
                  <a:srgbClr val="3B3535"/>
                </a:solidFill>
                <a:latin typeface="Roboto Light" pitchFamily="34" charset="0"/>
                <a:ea typeface="Roboto Light" pitchFamily="34" charset="-122"/>
                <a:cs typeface="Roboto Light" pitchFamily="34" charset="-120"/>
              </a:rPr>
              <a:t>L'équipe finalise et teste les fonctionnalités développées pendant le sprint. Le Product Owner vérifie que le travail correspond aux critères d'acceptation définis initialement.</a:t>
            </a:r>
            <a:endParaRPr lang="en-US" sz="1650" dirty="0"/>
          </a:p>
        </p:txBody>
      </p:sp>
      <p:sp>
        <p:nvSpPr>
          <p:cNvPr id="9" name="Shape 7"/>
          <p:cNvSpPr/>
          <p:nvPr/>
        </p:nvSpPr>
        <p:spPr>
          <a:xfrm>
            <a:off x="5968484" y="4470559"/>
            <a:ext cx="22860" cy="745450"/>
          </a:xfrm>
          <a:prstGeom prst="roundRect">
            <a:avLst>
              <a:gd name="adj" fmla="val 139756"/>
            </a:avLst>
          </a:prstGeom>
          <a:solidFill>
            <a:srgbClr val="D9CECE"/>
          </a:solidFill>
          <a:ln/>
        </p:spPr>
      </p:sp>
      <p:sp>
        <p:nvSpPr>
          <p:cNvPr id="10" name="Shape 8"/>
          <p:cNvSpPr/>
          <p:nvPr/>
        </p:nvSpPr>
        <p:spPr>
          <a:xfrm>
            <a:off x="5740360" y="4231005"/>
            <a:ext cx="479108" cy="479108"/>
          </a:xfrm>
          <a:prstGeom prst="roundRect">
            <a:avLst>
              <a:gd name="adj" fmla="val 6668"/>
            </a:avLst>
          </a:prstGeom>
          <a:solidFill>
            <a:srgbClr val="F3E8E8"/>
          </a:solidFill>
          <a:ln/>
        </p:spPr>
      </p:sp>
      <p:sp>
        <p:nvSpPr>
          <p:cNvPr id="11" name="Text 9"/>
          <p:cNvSpPr/>
          <p:nvPr/>
        </p:nvSpPr>
        <p:spPr>
          <a:xfrm>
            <a:off x="5889665" y="4320183"/>
            <a:ext cx="180380" cy="300633"/>
          </a:xfrm>
          <a:prstGeom prst="rect">
            <a:avLst/>
          </a:prstGeom>
          <a:noFill/>
          <a:ln/>
        </p:spPr>
        <p:txBody>
          <a:bodyPr wrap="none" lIns="0" tIns="0" rIns="0" bIns="0" rtlCol="0" anchor="t"/>
          <a:lstStyle/>
          <a:p>
            <a:pPr algn="ctr" indent="0" marL="0">
              <a:lnSpc>
                <a:spcPts val="23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2" name="Text 10"/>
          <p:cNvSpPr/>
          <p:nvPr/>
        </p:nvSpPr>
        <p:spPr>
          <a:xfrm>
            <a:off x="4727019" y="5428893"/>
            <a:ext cx="2505670" cy="313253"/>
          </a:xfrm>
          <a:prstGeom prst="rect">
            <a:avLst/>
          </a:prstGeom>
          <a:noFill/>
          <a:ln/>
        </p:spPr>
        <p:txBody>
          <a:bodyPr wrap="none" lIns="0" tIns="0" rIns="0" bIns="0" rtlCol="0" anchor="t"/>
          <a:lstStyle/>
          <a:p>
            <a:pPr algn="ctr" indent="0" marL="0">
              <a:lnSpc>
                <a:spcPts val="2450"/>
              </a:lnSpc>
              <a:buNone/>
            </a:pPr>
            <a:r>
              <a:rPr lang="en-US" sz="1950" dirty="0">
                <a:solidFill>
                  <a:srgbClr val="3B3535"/>
                </a:solidFill>
                <a:latin typeface="Red Hat Text" pitchFamily="34" charset="0"/>
                <a:ea typeface="Red Hat Text" pitchFamily="34" charset="-122"/>
                <a:cs typeface="Red Hat Text" pitchFamily="34" charset="-120"/>
              </a:rPr>
              <a:t>Sprint Review</a:t>
            </a:r>
            <a:endParaRPr lang="en-US" sz="1950" dirty="0"/>
          </a:p>
        </p:txBody>
      </p:sp>
      <p:sp>
        <p:nvSpPr>
          <p:cNvPr id="13" name="Text 11"/>
          <p:cNvSpPr/>
          <p:nvPr/>
        </p:nvSpPr>
        <p:spPr>
          <a:xfrm>
            <a:off x="3628787" y="5869900"/>
            <a:ext cx="4702254" cy="1703784"/>
          </a:xfrm>
          <a:prstGeom prst="rect">
            <a:avLst/>
          </a:prstGeom>
          <a:noFill/>
          <a:ln/>
        </p:spPr>
        <p:txBody>
          <a:bodyPr wrap="square" lIns="0" tIns="0" rIns="0" bIns="0" rtlCol="0" anchor="t"/>
          <a:lstStyle/>
          <a:p>
            <a:pPr algn="ctr" indent="0" marL="0">
              <a:lnSpc>
                <a:spcPts val="2650"/>
              </a:lnSpc>
              <a:buNone/>
            </a:pPr>
            <a:r>
              <a:rPr lang="en-US" sz="1650" dirty="0">
                <a:solidFill>
                  <a:srgbClr val="3B3535"/>
                </a:solidFill>
                <a:latin typeface="Roboto Light" pitchFamily="34" charset="0"/>
                <a:ea typeface="Roboto Light" pitchFamily="34" charset="-122"/>
                <a:cs typeface="Roboto Light" pitchFamily="34" charset="-120"/>
              </a:rPr>
              <a:t>À la fin du sprint, l'équipe présente le travail accompli aux parties prenantes. Cette session interactive permet de recueillir des retours directs sur les fonctionnalités livrées. Le Product Owner valide ou demande des ajustements.</a:t>
            </a:r>
            <a:endParaRPr lang="en-US" sz="1650" dirty="0"/>
          </a:p>
        </p:txBody>
      </p:sp>
      <p:sp>
        <p:nvSpPr>
          <p:cNvPr id="14" name="Shape 12"/>
          <p:cNvSpPr/>
          <p:nvPr/>
        </p:nvSpPr>
        <p:spPr>
          <a:xfrm>
            <a:off x="8638937" y="3725108"/>
            <a:ext cx="22860" cy="745450"/>
          </a:xfrm>
          <a:prstGeom prst="roundRect">
            <a:avLst>
              <a:gd name="adj" fmla="val 139756"/>
            </a:avLst>
          </a:prstGeom>
          <a:solidFill>
            <a:srgbClr val="D9CECE"/>
          </a:solidFill>
          <a:ln/>
        </p:spPr>
      </p:sp>
      <p:sp>
        <p:nvSpPr>
          <p:cNvPr id="15" name="Shape 13"/>
          <p:cNvSpPr/>
          <p:nvPr/>
        </p:nvSpPr>
        <p:spPr>
          <a:xfrm>
            <a:off x="8410813" y="4231005"/>
            <a:ext cx="479108" cy="479108"/>
          </a:xfrm>
          <a:prstGeom prst="roundRect">
            <a:avLst>
              <a:gd name="adj" fmla="val 6668"/>
            </a:avLst>
          </a:prstGeom>
          <a:solidFill>
            <a:srgbClr val="F3E8E8"/>
          </a:solidFill>
          <a:ln/>
        </p:spPr>
      </p:sp>
      <p:sp>
        <p:nvSpPr>
          <p:cNvPr id="16" name="Text 14"/>
          <p:cNvSpPr/>
          <p:nvPr/>
        </p:nvSpPr>
        <p:spPr>
          <a:xfrm>
            <a:off x="8560118" y="4320183"/>
            <a:ext cx="180380" cy="300633"/>
          </a:xfrm>
          <a:prstGeom prst="rect">
            <a:avLst/>
          </a:prstGeom>
          <a:noFill/>
          <a:ln/>
        </p:spPr>
        <p:txBody>
          <a:bodyPr wrap="none" lIns="0" tIns="0" rIns="0" bIns="0" rtlCol="0" anchor="t"/>
          <a:lstStyle/>
          <a:p>
            <a:pPr algn="ctr" indent="0" marL="0">
              <a:lnSpc>
                <a:spcPts val="23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
        <p:nvSpPr>
          <p:cNvPr id="17" name="Text 15"/>
          <p:cNvSpPr/>
          <p:nvPr/>
        </p:nvSpPr>
        <p:spPr>
          <a:xfrm>
            <a:off x="7397472" y="1708190"/>
            <a:ext cx="2505670" cy="313253"/>
          </a:xfrm>
          <a:prstGeom prst="rect">
            <a:avLst/>
          </a:prstGeom>
          <a:noFill/>
          <a:ln/>
        </p:spPr>
        <p:txBody>
          <a:bodyPr wrap="none" lIns="0" tIns="0" rIns="0" bIns="0" rtlCol="0" anchor="t"/>
          <a:lstStyle/>
          <a:p>
            <a:pPr algn="ctr" indent="0" marL="0">
              <a:lnSpc>
                <a:spcPts val="2450"/>
              </a:lnSpc>
              <a:buNone/>
            </a:pPr>
            <a:r>
              <a:rPr lang="en-US" sz="1950" dirty="0">
                <a:solidFill>
                  <a:srgbClr val="3B3535"/>
                </a:solidFill>
                <a:latin typeface="Red Hat Text" pitchFamily="34" charset="0"/>
                <a:ea typeface="Red Hat Text" pitchFamily="34" charset="-122"/>
                <a:cs typeface="Red Hat Text" pitchFamily="34" charset="-120"/>
              </a:rPr>
              <a:t>Mise à jour du Backlog</a:t>
            </a:r>
            <a:endParaRPr lang="en-US" sz="1950" dirty="0"/>
          </a:p>
        </p:txBody>
      </p:sp>
      <p:sp>
        <p:nvSpPr>
          <p:cNvPr id="18" name="Text 16"/>
          <p:cNvSpPr/>
          <p:nvPr/>
        </p:nvSpPr>
        <p:spPr>
          <a:xfrm>
            <a:off x="6299240" y="2149197"/>
            <a:ext cx="4702254" cy="1363028"/>
          </a:xfrm>
          <a:prstGeom prst="rect">
            <a:avLst/>
          </a:prstGeom>
          <a:noFill/>
          <a:ln/>
        </p:spPr>
        <p:txBody>
          <a:bodyPr wrap="square" lIns="0" tIns="0" rIns="0" bIns="0" rtlCol="0" anchor="t"/>
          <a:lstStyle/>
          <a:p>
            <a:pPr algn="ctr" indent="0" marL="0">
              <a:lnSpc>
                <a:spcPts val="2650"/>
              </a:lnSpc>
              <a:buNone/>
            </a:pPr>
            <a:r>
              <a:rPr lang="en-US" sz="1650" dirty="0">
                <a:solidFill>
                  <a:srgbClr val="3B3535"/>
                </a:solidFill>
                <a:latin typeface="Roboto Light" pitchFamily="34" charset="0"/>
                <a:ea typeface="Roboto Light" pitchFamily="34" charset="-122"/>
                <a:cs typeface="Roboto Light" pitchFamily="34" charset="-120"/>
              </a:rPr>
              <a:t>Suite aux retours, le Product Owner ajuste les priorités du backlog produit pour les prochains sprints, en tenant compte des nouvelles informations et de l'évolution des besoins.</a:t>
            </a:r>
            <a:endParaRPr lang="en-US" sz="1650" dirty="0"/>
          </a:p>
        </p:txBody>
      </p:sp>
      <p:sp>
        <p:nvSpPr>
          <p:cNvPr id="19" name="Shape 17"/>
          <p:cNvSpPr/>
          <p:nvPr/>
        </p:nvSpPr>
        <p:spPr>
          <a:xfrm>
            <a:off x="11309390" y="4470559"/>
            <a:ext cx="22860" cy="745450"/>
          </a:xfrm>
          <a:prstGeom prst="roundRect">
            <a:avLst>
              <a:gd name="adj" fmla="val 139756"/>
            </a:avLst>
          </a:prstGeom>
          <a:solidFill>
            <a:srgbClr val="D9CECE"/>
          </a:solidFill>
          <a:ln/>
        </p:spPr>
      </p:sp>
      <p:sp>
        <p:nvSpPr>
          <p:cNvPr id="20" name="Shape 18"/>
          <p:cNvSpPr/>
          <p:nvPr/>
        </p:nvSpPr>
        <p:spPr>
          <a:xfrm>
            <a:off x="11081266" y="4231005"/>
            <a:ext cx="479108" cy="479108"/>
          </a:xfrm>
          <a:prstGeom prst="roundRect">
            <a:avLst>
              <a:gd name="adj" fmla="val 6668"/>
            </a:avLst>
          </a:prstGeom>
          <a:solidFill>
            <a:srgbClr val="F3E8E8"/>
          </a:solidFill>
          <a:ln/>
        </p:spPr>
      </p:sp>
      <p:sp>
        <p:nvSpPr>
          <p:cNvPr id="21" name="Text 19"/>
          <p:cNvSpPr/>
          <p:nvPr/>
        </p:nvSpPr>
        <p:spPr>
          <a:xfrm>
            <a:off x="11227832" y="4320183"/>
            <a:ext cx="185857" cy="300633"/>
          </a:xfrm>
          <a:prstGeom prst="rect">
            <a:avLst/>
          </a:prstGeom>
          <a:noFill/>
          <a:ln/>
        </p:spPr>
        <p:txBody>
          <a:bodyPr wrap="none" lIns="0" tIns="0" rIns="0" bIns="0" rtlCol="0" anchor="t"/>
          <a:lstStyle/>
          <a:p>
            <a:pPr algn="ctr" indent="0" marL="0">
              <a:lnSpc>
                <a:spcPts val="2350"/>
              </a:lnSpc>
              <a:buNone/>
            </a:pPr>
            <a:r>
              <a:rPr lang="en-US" sz="2350" dirty="0">
                <a:solidFill>
                  <a:srgbClr val="3B3535"/>
                </a:solidFill>
                <a:latin typeface="Red Hat Text" pitchFamily="34" charset="0"/>
                <a:ea typeface="Red Hat Text" pitchFamily="34" charset="-122"/>
                <a:cs typeface="Red Hat Text" pitchFamily="34" charset="-120"/>
              </a:rPr>
              <a:t>4</a:t>
            </a:r>
            <a:endParaRPr lang="en-US" sz="2350" dirty="0"/>
          </a:p>
        </p:txBody>
      </p:sp>
      <p:sp>
        <p:nvSpPr>
          <p:cNvPr id="22" name="Text 20"/>
          <p:cNvSpPr/>
          <p:nvPr/>
        </p:nvSpPr>
        <p:spPr>
          <a:xfrm>
            <a:off x="10006489" y="5428893"/>
            <a:ext cx="2628662" cy="313253"/>
          </a:xfrm>
          <a:prstGeom prst="rect">
            <a:avLst/>
          </a:prstGeom>
          <a:noFill/>
          <a:ln/>
        </p:spPr>
        <p:txBody>
          <a:bodyPr wrap="none" lIns="0" tIns="0" rIns="0" bIns="0" rtlCol="0" anchor="t"/>
          <a:lstStyle/>
          <a:p>
            <a:pPr algn="ctr" indent="0" marL="0">
              <a:lnSpc>
                <a:spcPts val="2450"/>
              </a:lnSpc>
              <a:buNone/>
            </a:pPr>
            <a:r>
              <a:rPr lang="en-US" sz="1950" dirty="0">
                <a:solidFill>
                  <a:srgbClr val="3B3535"/>
                </a:solidFill>
                <a:latin typeface="Red Hat Text" pitchFamily="34" charset="0"/>
                <a:ea typeface="Red Hat Text" pitchFamily="34" charset="-122"/>
                <a:cs typeface="Red Hat Text" pitchFamily="34" charset="-120"/>
              </a:rPr>
              <a:t>Rétrospective du Sprint</a:t>
            </a:r>
            <a:endParaRPr lang="en-US" sz="1950" dirty="0"/>
          </a:p>
        </p:txBody>
      </p:sp>
      <p:sp>
        <p:nvSpPr>
          <p:cNvPr id="23" name="Text 21"/>
          <p:cNvSpPr/>
          <p:nvPr/>
        </p:nvSpPr>
        <p:spPr>
          <a:xfrm>
            <a:off x="8969693" y="5869900"/>
            <a:ext cx="4702254" cy="1703784"/>
          </a:xfrm>
          <a:prstGeom prst="rect">
            <a:avLst/>
          </a:prstGeom>
          <a:noFill/>
          <a:ln/>
        </p:spPr>
        <p:txBody>
          <a:bodyPr wrap="square" lIns="0" tIns="0" rIns="0" bIns="0" rtlCol="0" anchor="t"/>
          <a:lstStyle/>
          <a:p>
            <a:pPr algn="ctr" indent="0" marL="0">
              <a:lnSpc>
                <a:spcPts val="2650"/>
              </a:lnSpc>
              <a:buNone/>
            </a:pPr>
            <a:r>
              <a:rPr lang="en-US" sz="1650" dirty="0">
                <a:solidFill>
                  <a:srgbClr val="3B3535"/>
                </a:solidFill>
                <a:latin typeface="Roboto Light" pitchFamily="34" charset="0"/>
                <a:ea typeface="Roboto Light" pitchFamily="34" charset="-122"/>
                <a:cs typeface="Roboto Light" pitchFamily="34" charset="-120"/>
              </a:rPr>
              <a:t>L'équipe analyse son fonctionnement: ce qui a bien marché, ce qui peut être amélioré, et les actions concrètes à mettre en place pour le prochain sprint. Cette cérémonie est essentielle pour l'amélioration continue.</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941665"/>
            <a:ext cx="9925288" cy="704017"/>
          </a:xfrm>
          <a:prstGeom prst="rect">
            <a:avLst/>
          </a:prstGeom>
          <a:noFill/>
          <a:ln/>
        </p:spPr>
        <p:txBody>
          <a:bodyPr wrap="none" lIns="0" tIns="0" rIns="0" bIns="0" rtlCol="0" anchor="t"/>
          <a:lstStyle/>
          <a:p>
            <a:pPr indent="0" marL="0">
              <a:lnSpc>
                <a:spcPts val="5500"/>
              </a:lnSpc>
              <a:buNone/>
            </a:pPr>
            <a:r>
              <a:rPr lang="en-US" sz="4400" dirty="0">
                <a:solidFill>
                  <a:srgbClr val="1F1E1E"/>
                </a:solidFill>
                <a:latin typeface="Red Hat Text" pitchFamily="34" charset="0"/>
                <a:ea typeface="Red Hat Text" pitchFamily="34" charset="-122"/>
                <a:cs typeface="Red Hat Text" pitchFamily="34" charset="-120"/>
              </a:rPr>
              <a:t>Les Artefacts Scrum et Leurs Bénéfices</a:t>
            </a:r>
            <a:endParaRPr lang="en-US" sz="4400" dirty="0"/>
          </a:p>
        </p:txBody>
      </p:sp>
      <p:pic>
        <p:nvPicPr>
          <p:cNvPr id="3" name="Image 0" descr="preencoded.png">    </p:cNvPr>
          <p:cNvPicPr>
            <a:picLocks noChangeAspect="1"/>
          </p:cNvPicPr>
          <p:nvPr/>
        </p:nvPicPr>
        <p:blipFill>
          <a:blip r:embed="rId1"/>
          <a:stretch>
            <a:fillRect/>
          </a:stretch>
        </p:blipFill>
        <p:spPr>
          <a:xfrm>
            <a:off x="837724" y="2124432"/>
            <a:ext cx="598408" cy="598408"/>
          </a:xfrm>
          <a:prstGeom prst="rect">
            <a:avLst/>
          </a:prstGeom>
        </p:spPr>
      </p:pic>
      <p:sp>
        <p:nvSpPr>
          <p:cNvPr id="4" name="Text 1"/>
          <p:cNvSpPr/>
          <p:nvPr/>
        </p:nvSpPr>
        <p:spPr>
          <a:xfrm>
            <a:off x="837724" y="296215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Product Backlog</a:t>
            </a:r>
            <a:endParaRPr lang="en-US" sz="2200" dirty="0"/>
          </a:p>
        </p:txBody>
      </p:sp>
      <p:sp>
        <p:nvSpPr>
          <p:cNvPr id="5" name="Text 2"/>
          <p:cNvSpPr/>
          <p:nvPr/>
        </p:nvSpPr>
        <p:spPr>
          <a:xfrm>
            <a:off x="837724" y="3457694"/>
            <a:ext cx="2969419" cy="3064193"/>
          </a:xfrm>
          <a:prstGeom prst="rect">
            <a:avLst/>
          </a:prstGeom>
          <a:noFill/>
          <a:ln/>
        </p:spPr>
        <p:txBody>
          <a:bodyPr wrap="square" lIns="0" tIns="0" rIns="0" bIns="0" rtlCol="0" anchor="t"/>
          <a:lstStyle/>
          <a:p>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Liste ordonnée et priorisée de toutes les fonctionnalités à développer, maintenue par le Product Owner. Les éléments sont détaillés progressivement, les plus prioritaires étant les plus précis.</a:t>
            </a:r>
            <a:endParaRPr lang="en-US" sz="1850" dirty="0"/>
          </a:p>
        </p:txBody>
      </p:sp>
      <p:pic>
        <p:nvPicPr>
          <p:cNvPr id="6" name="Image 1" descr="preencoded.png">    </p:cNvPr>
          <p:cNvPicPr>
            <a:picLocks noChangeAspect="1"/>
          </p:cNvPicPr>
          <p:nvPr/>
        </p:nvPicPr>
        <p:blipFill>
          <a:blip r:embed="rId2"/>
          <a:stretch>
            <a:fillRect/>
          </a:stretch>
        </p:blipFill>
        <p:spPr>
          <a:xfrm>
            <a:off x="4166116" y="2124432"/>
            <a:ext cx="598408" cy="598408"/>
          </a:xfrm>
          <a:prstGeom prst="rect">
            <a:avLst/>
          </a:prstGeom>
        </p:spPr>
      </p:pic>
      <p:sp>
        <p:nvSpPr>
          <p:cNvPr id="7" name="Text 3"/>
          <p:cNvSpPr/>
          <p:nvPr/>
        </p:nvSpPr>
        <p:spPr>
          <a:xfrm>
            <a:off x="4166116" y="296215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Sprint Backlog</a:t>
            </a:r>
            <a:endParaRPr lang="en-US" sz="2200" dirty="0"/>
          </a:p>
        </p:txBody>
      </p:sp>
      <p:sp>
        <p:nvSpPr>
          <p:cNvPr id="8" name="Text 4"/>
          <p:cNvSpPr/>
          <p:nvPr/>
        </p:nvSpPr>
        <p:spPr>
          <a:xfrm>
            <a:off x="4166116" y="3457694"/>
            <a:ext cx="2969538" cy="3064193"/>
          </a:xfrm>
          <a:prstGeom prst="rect">
            <a:avLst/>
          </a:prstGeom>
          <a:noFill/>
          <a:ln/>
        </p:spPr>
        <p:txBody>
          <a:bodyPr wrap="square" lIns="0" tIns="0" rIns="0" bIns="0" rtlCol="0" anchor="t"/>
          <a:lstStyle/>
          <a:p>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Ensemble des éléments du Product Backlog sélectionnés pour le sprint, accompagnés d'un plan pour les réaliser. Il est géré par l'équipe de développement et évolue au cours du sprint.</a:t>
            </a:r>
            <a:endParaRPr lang="en-US" sz="1850" dirty="0"/>
          </a:p>
        </p:txBody>
      </p:sp>
      <p:pic>
        <p:nvPicPr>
          <p:cNvPr id="9" name="Image 2" descr="preencoded.png">    </p:cNvPr>
          <p:cNvPicPr>
            <a:picLocks noChangeAspect="1"/>
          </p:cNvPicPr>
          <p:nvPr/>
        </p:nvPicPr>
        <p:blipFill>
          <a:blip r:embed="rId3"/>
          <a:stretch>
            <a:fillRect/>
          </a:stretch>
        </p:blipFill>
        <p:spPr>
          <a:xfrm>
            <a:off x="7494627" y="2124432"/>
            <a:ext cx="598408" cy="598408"/>
          </a:xfrm>
          <a:prstGeom prst="rect">
            <a:avLst/>
          </a:prstGeom>
        </p:spPr>
      </p:pic>
      <p:sp>
        <p:nvSpPr>
          <p:cNvPr id="10" name="Text 5"/>
          <p:cNvSpPr/>
          <p:nvPr/>
        </p:nvSpPr>
        <p:spPr>
          <a:xfrm>
            <a:off x="7494627" y="296215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Incrément</a:t>
            </a:r>
            <a:endParaRPr lang="en-US" sz="2200" dirty="0"/>
          </a:p>
        </p:txBody>
      </p:sp>
      <p:sp>
        <p:nvSpPr>
          <p:cNvPr id="11" name="Text 6"/>
          <p:cNvSpPr/>
          <p:nvPr/>
        </p:nvSpPr>
        <p:spPr>
          <a:xfrm>
            <a:off x="7494627" y="3457694"/>
            <a:ext cx="2969538" cy="2298144"/>
          </a:xfrm>
          <a:prstGeom prst="rect">
            <a:avLst/>
          </a:prstGeom>
          <a:noFill/>
          <a:ln/>
        </p:spPr>
        <p:txBody>
          <a:bodyPr wrap="square" lIns="0" tIns="0" rIns="0" bIns="0" rtlCol="0" anchor="t"/>
          <a:lstStyle/>
          <a:p>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Version utilisable du produit livrée à la fin de chaque sprint. Il doit être </a:t>
            </a:r>
            <a:pPr algn="l"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testé</a:t>
            </a:r>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a:t>
            </a:r>
            <a:pPr algn="l"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documenté</a:t>
            </a:r>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et répondre à la </a:t>
            </a:r>
            <a:pPr algn="l"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définition de "Terminé"</a:t>
            </a:r>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établie par l'équipe.</a:t>
            </a:r>
            <a:endParaRPr lang="en-US" sz="1850" dirty="0"/>
          </a:p>
        </p:txBody>
      </p:sp>
      <p:pic>
        <p:nvPicPr>
          <p:cNvPr id="12" name="Image 3" descr="preencoded.png">    </p:cNvPr>
          <p:cNvPicPr>
            <a:picLocks noChangeAspect="1"/>
          </p:cNvPicPr>
          <p:nvPr/>
        </p:nvPicPr>
        <p:blipFill>
          <a:blip r:embed="rId4"/>
          <a:stretch>
            <a:fillRect/>
          </a:stretch>
        </p:blipFill>
        <p:spPr>
          <a:xfrm>
            <a:off x="10823138" y="2124432"/>
            <a:ext cx="598408" cy="598408"/>
          </a:xfrm>
          <a:prstGeom prst="rect">
            <a:avLst/>
          </a:prstGeom>
        </p:spPr>
      </p:pic>
      <p:sp>
        <p:nvSpPr>
          <p:cNvPr id="13" name="Text 7"/>
          <p:cNvSpPr/>
          <p:nvPr/>
        </p:nvSpPr>
        <p:spPr>
          <a:xfrm>
            <a:off x="10823138" y="296215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Bénéfices de Scrum</a:t>
            </a:r>
            <a:endParaRPr lang="en-US" sz="2200" dirty="0"/>
          </a:p>
        </p:txBody>
      </p:sp>
      <p:sp>
        <p:nvSpPr>
          <p:cNvPr id="14" name="Text 8"/>
          <p:cNvSpPr/>
          <p:nvPr/>
        </p:nvSpPr>
        <p:spPr>
          <a:xfrm>
            <a:off x="10823138" y="3457694"/>
            <a:ext cx="2969538" cy="3830241"/>
          </a:xfrm>
          <a:prstGeom prst="rect">
            <a:avLst/>
          </a:prstGeom>
          <a:noFill/>
          <a:ln/>
        </p:spPr>
        <p:txBody>
          <a:bodyPr wrap="square" lIns="0" tIns="0" rIns="0" bIns="0" rtlCol="0" anchor="t"/>
          <a:lstStyle/>
          <a:p>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La méthodologie Scrum offre </a:t>
            </a:r>
            <a:pPr algn="l"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flexibilité</a:t>
            </a:r>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face aux changements, </a:t>
            </a:r>
            <a:pPr algn="l"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transparence</a:t>
            </a:r>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dans la communication, </a:t>
            </a:r>
            <a:pPr algn="l"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livraisons rapides</a:t>
            </a:r>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de valeur, </a:t>
            </a:r>
            <a:pPr algn="l"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amélioration continue</a:t>
            </a:r>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des processus et une </a:t>
            </a:r>
            <a:pPr algn="l"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collaboration renforcée</a:t>
            </a:r>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entre tous les acteurs du projet.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2025-02-28T08:27:22Z</dcterms:created>
  <dcterms:modified xsi:type="dcterms:W3CDTF">2025-02-28T08:27:22Z</dcterms:modified>
</cp:coreProperties>
</file>